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80" r:id="rId17"/>
    <p:sldId id="281" r:id="rId18"/>
    <p:sldId id="282" r:id="rId19"/>
    <p:sldId id="283" r:id="rId20"/>
    <p:sldId id="287" r:id="rId21"/>
    <p:sldId id="285" r:id="rId22"/>
    <p:sldId id="276" r:id="rId23"/>
    <p:sldId id="277" r:id="rId24"/>
    <p:sldId id="278"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1674" y="-22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8.png"/><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17.png"/><Relationship Id="rId5" Type="http://schemas.openxmlformats.org/officeDocument/2006/relationships/oleObject" Target="../embeddings/oleObject1.bin"/><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6.xml"/><Relationship Id="rId5" Type="http://schemas.openxmlformats.org/officeDocument/2006/relationships/image" Target="../media/image22.png"/><Relationship Id="rId4" Type="http://schemas.openxmlformats.org/officeDocument/2006/relationships/image" Target="../media/image21.png"/></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 Id="rId5" Type="http://schemas.openxmlformats.org/officeDocument/2006/relationships/image" Target="../media/image26.png"/><Relationship Id="rId4" Type="http://schemas.openxmlformats.org/officeDocument/2006/relationships/image" Target="../media/image2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image" Target="../media/image27.png"/><Relationship Id="rId1" Type="http://schemas.openxmlformats.org/officeDocument/2006/relationships/slideLayout" Target="../slideLayouts/slideLayout6.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17.xml.rels><?xml version="1.0" encoding="UTF-8" standalone="yes"?>
<Relationships xmlns="http://schemas.openxmlformats.org/package/2006/relationships"><Relationship Id="rId8" Type="http://schemas.openxmlformats.org/officeDocument/2006/relationships/image" Target="../media/image39.png"/><Relationship Id="rId3" Type="http://schemas.openxmlformats.org/officeDocument/2006/relationships/image" Target="../media/image34.png"/><Relationship Id="rId7" Type="http://schemas.openxmlformats.org/officeDocument/2006/relationships/image" Target="../media/image38.png"/><Relationship Id="rId2" Type="http://schemas.openxmlformats.org/officeDocument/2006/relationships/image" Target="../media/image33.png"/><Relationship Id="rId1" Type="http://schemas.openxmlformats.org/officeDocument/2006/relationships/slideLayout" Target="../slideLayouts/slideLayout7.xml"/><Relationship Id="rId6" Type="http://schemas.openxmlformats.org/officeDocument/2006/relationships/image" Target="../media/image37.png"/><Relationship Id="rId5" Type="http://schemas.openxmlformats.org/officeDocument/2006/relationships/image" Target="../media/image36.png"/><Relationship Id="rId4" Type="http://schemas.openxmlformats.org/officeDocument/2006/relationships/image" Target="../media/image35.png"/></Relationships>
</file>

<file path=ppt/slides/_rels/slide18.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png"/><Relationship Id="rId1" Type="http://schemas.openxmlformats.org/officeDocument/2006/relationships/slideLayout" Target="../slideLayouts/slideLayout7.xml"/><Relationship Id="rId4" Type="http://schemas.openxmlformats.org/officeDocument/2006/relationships/image" Target="../media/image44.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7.xml"/><Relationship Id="rId4" Type="http://schemas.openxmlformats.org/officeDocument/2006/relationships/image" Target="../media/image48.png"/></Relationships>
</file>

<file path=ppt/slides/_rels/slide22.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image" Target="../media/image51.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914400"/>
          </a:xfrm>
        </p:spPr>
        <p:txBody>
          <a:bodyPr>
            <a:normAutofit/>
          </a:bodyPr>
          <a:lstStyle/>
          <a:p>
            <a:r>
              <a:rPr lang="en-US" sz="4800" b="1" dirty="0" smtClean="0"/>
              <a:t>Vector Space Concept</a:t>
            </a:r>
            <a:endParaRPr lang="en-US" sz="4800" b="1" dirty="0"/>
          </a:p>
        </p:txBody>
      </p:sp>
      <p:pic>
        <p:nvPicPr>
          <p:cNvPr id="1028" name="Picture 4"/>
          <p:cNvPicPr>
            <a:picLocks noChangeAspect="1" noChangeArrowheads="1"/>
          </p:cNvPicPr>
          <p:nvPr/>
        </p:nvPicPr>
        <p:blipFill>
          <a:blip r:embed="rId2"/>
          <a:srcRect/>
          <a:stretch>
            <a:fillRect/>
          </a:stretch>
        </p:blipFill>
        <p:spPr bwMode="auto">
          <a:xfrm>
            <a:off x="229872" y="990600"/>
            <a:ext cx="8380728" cy="5642580"/>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457200" y="228600"/>
            <a:ext cx="8174038" cy="29146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The signal vector </a:t>
            </a:r>
            <a:r>
              <a:rPr kumimoji="0" lang="en-US" sz="2400" b="1" i="1"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s</a:t>
            </a:r>
            <a:r>
              <a:rPr kumimoji="0" lang="en-US" sz="2400" b="1" i="1" u="none" strike="noStrike" kern="1200" cap="none" spc="0" normalizeH="0" baseline="-25000" noProof="0" dirty="0" err="1" smtClean="0">
                <a:ln>
                  <a:noFill/>
                </a:ln>
                <a:solidFill>
                  <a:schemeClr val="tx1"/>
                </a:solidFill>
                <a:effectLst/>
                <a:uLnTx/>
                <a:uFillTx/>
                <a:latin typeface="Times New Roman" pitchFamily="18" charset="0"/>
                <a:cs typeface="Times New Roman" pitchFamily="18" charset="0"/>
              </a:rPr>
              <a:t>i</a:t>
            </a:r>
            <a:r>
              <a:rPr kumimoji="0" lang="en-US" sz="2400" b="1" i="1" u="none" strike="noStrike" kern="1200" cap="none" spc="0" normalizeH="0" baseline="-25000" noProof="0" dirty="0" smtClean="0">
                <a:ln>
                  <a:noFill/>
                </a:ln>
                <a:solidFill>
                  <a:schemeClr val="tx1"/>
                </a:solidFill>
                <a:effectLst/>
                <a:uLnTx/>
                <a:uFillTx/>
                <a:latin typeface="Times New Roman" pitchFamily="18" charset="0"/>
                <a:cs typeface="Times New Roman" pitchFamily="18" charset="0"/>
              </a:rPr>
              <a:t> </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can be extended to 2D, 3D etc. N-dimensional Euclidian space</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Provides mathematical basis for the geometric representation of energy signals that is used in noise analysis</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Allows definition of </a:t>
            </a: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Length of vectors (absolute value)</a:t>
            </a: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Angles between vectors </a:t>
            </a: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Squared value (inner product of </a:t>
            </a:r>
            <a:r>
              <a:rPr kumimoji="0" lang="en-US" sz="20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s</a:t>
            </a:r>
            <a:r>
              <a:rPr kumimoji="0" lang="en-US" sz="2000" b="0" i="0" u="none" strike="noStrike" kern="1200" cap="none" spc="0" normalizeH="0" baseline="-25000" noProof="0" dirty="0" err="1" smtClean="0">
                <a:ln>
                  <a:noFill/>
                </a:ln>
                <a:solidFill>
                  <a:schemeClr val="tx1"/>
                </a:solidFill>
                <a:effectLst/>
                <a:uLnTx/>
                <a:uFillTx/>
                <a:latin typeface="Times New Roman" pitchFamily="18" charset="0"/>
                <a:cs typeface="Times New Roman" pitchFamily="18" charset="0"/>
              </a:rPr>
              <a:t>i</a:t>
            </a:r>
            <a:r>
              <a:rPr kumimoji="0" lang="en-US" sz="20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with itself)</a:t>
            </a:r>
          </a:p>
        </p:txBody>
      </p:sp>
      <p:pic>
        <p:nvPicPr>
          <p:cNvPr id="5122" name="Picture 2"/>
          <p:cNvPicPr>
            <a:picLocks noChangeAspect="1" noChangeArrowheads="1"/>
          </p:cNvPicPr>
          <p:nvPr/>
        </p:nvPicPr>
        <p:blipFill>
          <a:blip r:embed="rId2"/>
          <a:srcRect/>
          <a:stretch>
            <a:fillRect/>
          </a:stretch>
        </p:blipFill>
        <p:spPr bwMode="auto">
          <a:xfrm>
            <a:off x="1828800" y="3533775"/>
            <a:ext cx="4733925" cy="1571625"/>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a:stretch>
            <a:fillRect/>
          </a:stretch>
        </p:blipFill>
        <p:spPr bwMode="auto">
          <a:xfrm>
            <a:off x="685800" y="457200"/>
            <a:ext cx="5257800" cy="5133975"/>
          </a:xfrm>
          <a:prstGeom prst="rect">
            <a:avLst/>
          </a:prstGeom>
          <a:noFill/>
          <a:ln w="12700">
            <a:noFill/>
            <a:miter lim="800000"/>
            <a:headEnd type="none" w="sm" len="sm"/>
            <a:tailEnd type="none" w="sm" len="sm"/>
          </a:ln>
          <a:effectLst/>
        </p:spPr>
      </p:pic>
      <p:sp>
        <p:nvSpPr>
          <p:cNvPr id="4" name="Rectangle 3"/>
          <p:cNvSpPr txBox="1">
            <a:spLocks noChangeArrowheads="1"/>
          </p:cNvSpPr>
          <p:nvPr/>
        </p:nvSpPr>
        <p:spPr>
          <a:xfrm>
            <a:off x="4953000" y="4572000"/>
            <a:ext cx="3733800" cy="1905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300" b="0" i="0" u="none" strike="noStrike" kern="1200" cap="none" spc="0" normalizeH="0" baseline="0" noProof="0" dirty="0" smtClean="0">
                <a:ln>
                  <a:noFill/>
                </a:ln>
                <a:solidFill>
                  <a:schemeClr val="tx1"/>
                </a:solidFill>
                <a:effectLst/>
                <a:uLnTx/>
                <a:uFillTx/>
                <a:latin typeface="+mj-lt"/>
                <a:ea typeface="+mj-ea"/>
                <a:cs typeface="+mj-cs"/>
              </a:rPr>
              <a:t>geometric representation of signals for the case when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300" b="0" i="0" u="none" strike="noStrike" kern="1200" cap="none" spc="0" normalizeH="0" baseline="0" noProof="0" dirty="0" smtClean="0">
                <a:ln>
                  <a:noFill/>
                </a:ln>
                <a:solidFill>
                  <a:schemeClr val="tx1"/>
                </a:solidFill>
                <a:effectLst/>
                <a:uLnTx/>
                <a:uFillTx/>
                <a:latin typeface="+mj-lt"/>
                <a:ea typeface="+mj-ea"/>
                <a:cs typeface="+mj-cs"/>
              </a:rPr>
              <a:t>N </a:t>
            </a:r>
            <a:r>
              <a:rPr kumimoji="0" lang="en-US" sz="2300" b="0" i="0" u="none" strike="noStrike" kern="1200" cap="none" spc="0" normalizeH="0" baseline="0" noProof="0" dirty="0" smtClean="0">
                <a:ln>
                  <a:noFill/>
                </a:ln>
                <a:solidFill>
                  <a:schemeClr val="tx1"/>
                </a:solidFill>
                <a:effectLst/>
                <a:uLnTx/>
                <a:uFillTx/>
                <a:latin typeface="+mj-lt"/>
                <a:ea typeface="+mj-ea"/>
                <a:cs typeface="+mj-cs"/>
                <a:sym typeface="Symbol" pitchFamily="18" charset="2"/>
              </a:rPr>
              <a:t></a:t>
            </a:r>
            <a:r>
              <a:rPr kumimoji="0" lang="en-US" sz="2300" b="0" i="0" u="none" strike="noStrike" kern="1200" cap="none" spc="0" normalizeH="0" baseline="0" noProof="0" dirty="0" smtClean="0">
                <a:ln>
                  <a:noFill/>
                </a:ln>
                <a:solidFill>
                  <a:schemeClr val="tx1"/>
                </a:solidFill>
                <a:effectLst/>
                <a:uLnTx/>
                <a:uFillTx/>
                <a:latin typeface="+mj-lt"/>
                <a:ea typeface="+mj-ea"/>
                <a:cs typeface="+mj-cs"/>
              </a:rPr>
              <a:t> 2 and M </a:t>
            </a:r>
            <a:r>
              <a:rPr kumimoji="0" lang="en-US" sz="2300" b="0" i="0" u="none" strike="noStrike" kern="1200" cap="none" spc="0" normalizeH="0" baseline="0" noProof="0" dirty="0" smtClean="0">
                <a:ln>
                  <a:noFill/>
                </a:ln>
                <a:solidFill>
                  <a:schemeClr val="tx1"/>
                </a:solidFill>
                <a:effectLst/>
                <a:uLnTx/>
                <a:uFillTx/>
                <a:latin typeface="+mj-lt"/>
                <a:ea typeface="+mj-ea"/>
                <a:cs typeface="+mj-cs"/>
                <a:sym typeface="Symbol" pitchFamily="18" charset="2"/>
              </a:rPr>
              <a:t></a:t>
            </a:r>
            <a:r>
              <a:rPr kumimoji="0" lang="en-US" sz="2300" b="0" i="0" u="none" strike="noStrike" kern="1200" cap="none" spc="0" normalizeH="0" baseline="0" noProof="0" dirty="0" smtClean="0">
                <a:ln>
                  <a:noFill/>
                </a:ln>
                <a:solidFill>
                  <a:schemeClr val="tx1"/>
                </a:solidFill>
                <a:effectLst/>
                <a:uLnTx/>
                <a:uFillTx/>
                <a:latin typeface="+mj-lt"/>
                <a:ea typeface="+mj-ea"/>
                <a:cs typeface="+mj-cs"/>
              </a:rPr>
              <a:t> 3.</a:t>
            </a:r>
            <a:br>
              <a:rPr kumimoji="0" lang="en-US" sz="2300" b="0" i="0" u="none" strike="noStrike" kern="1200" cap="none" spc="0" normalizeH="0" baseline="0" noProof="0" dirty="0" smtClean="0">
                <a:ln>
                  <a:noFill/>
                </a:ln>
                <a:solidFill>
                  <a:schemeClr val="tx1"/>
                </a:solidFill>
                <a:effectLst/>
                <a:uLnTx/>
                <a:uFillTx/>
                <a:latin typeface="+mj-lt"/>
                <a:ea typeface="+mj-ea"/>
                <a:cs typeface="+mj-cs"/>
              </a:rPr>
            </a:br>
            <a:r>
              <a:rPr kumimoji="0" lang="en-US" sz="2300" b="0" i="0" u="none" strike="noStrike" kern="1200" cap="none" spc="0" normalizeH="0" baseline="0" noProof="0" dirty="0" smtClean="0">
                <a:ln>
                  <a:noFill/>
                </a:ln>
                <a:solidFill>
                  <a:schemeClr val="tx1"/>
                </a:solidFill>
                <a:effectLst/>
                <a:uLnTx/>
                <a:uFillTx/>
                <a:latin typeface="+mj-lt"/>
                <a:ea typeface="+mj-ea"/>
                <a:cs typeface="+mj-cs"/>
              </a:rPr>
              <a:t>(two dimensional space, three signals)</a:t>
            </a:r>
            <a:endParaRPr kumimoji="0" lang="en-US" sz="28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5715000" cy="944562"/>
          </a:xfrm>
        </p:spPr>
        <p:txBody>
          <a:bodyPr>
            <a:normAutofit fontScale="90000"/>
          </a:bodyPr>
          <a:lstStyle/>
          <a:p>
            <a:r>
              <a:rPr lang="en-US" sz="4000" b="1" dirty="0" smtClean="0"/>
              <a:t>average energy in a signal:</a:t>
            </a:r>
            <a:endParaRPr lang="en-US" sz="4000" b="1" dirty="0"/>
          </a:p>
        </p:txBody>
      </p:sp>
      <p:pic>
        <p:nvPicPr>
          <p:cNvPr id="2050" name="Picture 2"/>
          <p:cNvPicPr>
            <a:picLocks noChangeAspect="1" noChangeArrowheads="1"/>
          </p:cNvPicPr>
          <p:nvPr/>
        </p:nvPicPr>
        <p:blipFill>
          <a:blip r:embed="rId3"/>
          <a:srcRect/>
          <a:stretch>
            <a:fillRect/>
          </a:stretch>
        </p:blipFill>
        <p:spPr bwMode="auto">
          <a:xfrm>
            <a:off x="5791200" y="228600"/>
            <a:ext cx="2286000" cy="1403498"/>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a:srcRect/>
          <a:stretch>
            <a:fillRect/>
          </a:stretch>
        </p:blipFill>
        <p:spPr bwMode="auto">
          <a:xfrm>
            <a:off x="457200" y="1676400"/>
            <a:ext cx="2628900" cy="1257300"/>
          </a:xfrm>
          <a:prstGeom prst="rect">
            <a:avLst/>
          </a:prstGeom>
          <a:noFill/>
          <a:ln w="9525">
            <a:noFill/>
            <a:miter lim="800000"/>
            <a:headEnd/>
            <a:tailEnd/>
          </a:ln>
          <a:effectLst/>
        </p:spPr>
      </p:pic>
      <p:graphicFrame>
        <p:nvGraphicFramePr>
          <p:cNvPr id="2052" name="Object 4"/>
          <p:cNvGraphicFramePr>
            <a:graphicFrameLocks noGrp="1" noChangeAspect="1"/>
          </p:cNvGraphicFramePr>
          <p:nvPr/>
        </p:nvGraphicFramePr>
        <p:xfrm>
          <a:off x="4343400" y="1981200"/>
          <a:ext cx="4349750" cy="977900"/>
        </p:xfrm>
        <a:graphic>
          <a:graphicData uri="http://schemas.openxmlformats.org/presentationml/2006/ole">
            <p:oleObj spid="_x0000_s2052" name="Equation" r:id="rId5" imgW="2146300" imgH="482600" progId="">
              <p:embed/>
            </p:oleObj>
          </a:graphicData>
        </a:graphic>
      </p:graphicFrame>
      <p:pic>
        <p:nvPicPr>
          <p:cNvPr id="2053" name="Picture 5"/>
          <p:cNvPicPr>
            <a:picLocks noChangeAspect="1" noChangeArrowheads="1"/>
          </p:cNvPicPr>
          <p:nvPr/>
        </p:nvPicPr>
        <p:blipFill>
          <a:blip r:embed="rId6"/>
          <a:srcRect/>
          <a:stretch>
            <a:fillRect/>
          </a:stretch>
        </p:blipFill>
        <p:spPr bwMode="auto">
          <a:xfrm>
            <a:off x="4381500" y="3276600"/>
            <a:ext cx="3619500" cy="952500"/>
          </a:xfrm>
          <a:prstGeom prst="rect">
            <a:avLst/>
          </a:prstGeom>
          <a:noFill/>
          <a:ln w="9525">
            <a:noFill/>
            <a:miter lim="800000"/>
            <a:headEnd/>
            <a:tailEnd/>
          </a:ln>
          <a:effectLst/>
        </p:spPr>
      </p:pic>
      <p:pic>
        <p:nvPicPr>
          <p:cNvPr id="2054" name="Picture 6"/>
          <p:cNvPicPr>
            <a:picLocks noChangeAspect="1" noChangeArrowheads="1"/>
          </p:cNvPicPr>
          <p:nvPr/>
        </p:nvPicPr>
        <p:blipFill>
          <a:blip r:embed="rId7"/>
          <a:srcRect/>
          <a:stretch>
            <a:fillRect/>
          </a:stretch>
        </p:blipFill>
        <p:spPr bwMode="auto">
          <a:xfrm>
            <a:off x="4781550" y="4619625"/>
            <a:ext cx="2381250" cy="942975"/>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457200" y="76200"/>
            <a:ext cx="8229600" cy="1143000"/>
          </a:xfrm>
        </p:spPr>
        <p:txBody>
          <a:bodyPr/>
          <a:lstStyle/>
          <a:p>
            <a:r>
              <a:rPr lang="en-US" sz="3200" b="1" dirty="0" smtClean="0"/>
              <a:t>Gram-Schmidt Orthogonalization Procedure</a:t>
            </a:r>
          </a:p>
        </p:txBody>
      </p:sp>
      <p:sp>
        <p:nvSpPr>
          <p:cNvPr id="5" name="Rectangle 4"/>
          <p:cNvSpPr/>
          <p:nvPr/>
        </p:nvSpPr>
        <p:spPr>
          <a:xfrm>
            <a:off x="0" y="1600200"/>
            <a:ext cx="3886200" cy="369332"/>
          </a:xfrm>
          <a:prstGeom prst="rect">
            <a:avLst/>
          </a:prstGeom>
        </p:spPr>
        <p:txBody>
          <a:bodyPr wrap="square">
            <a:spAutoFit/>
          </a:bodyPr>
          <a:lstStyle/>
          <a:p>
            <a:r>
              <a:rPr lang="en-US" b="1" dirty="0" smtClean="0"/>
              <a:t>first basis function starting with s</a:t>
            </a:r>
            <a:r>
              <a:rPr lang="en-US" b="1" baseline="-25000" dirty="0" smtClean="0"/>
              <a:t>1 :</a:t>
            </a:r>
          </a:p>
        </p:txBody>
      </p:sp>
      <p:pic>
        <p:nvPicPr>
          <p:cNvPr id="3074" name="Picture 2"/>
          <p:cNvPicPr>
            <a:picLocks noChangeAspect="1" noChangeArrowheads="1"/>
          </p:cNvPicPr>
          <p:nvPr/>
        </p:nvPicPr>
        <p:blipFill>
          <a:blip r:embed="rId2"/>
          <a:srcRect/>
          <a:stretch>
            <a:fillRect/>
          </a:stretch>
        </p:blipFill>
        <p:spPr bwMode="auto">
          <a:xfrm>
            <a:off x="3657600" y="1524000"/>
            <a:ext cx="1724025" cy="933450"/>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2895600" y="2667000"/>
            <a:ext cx="3333750" cy="723900"/>
          </a:xfrm>
          <a:prstGeom prst="rect">
            <a:avLst/>
          </a:prstGeom>
          <a:noFill/>
          <a:ln w="9525">
            <a:noFill/>
            <a:miter lim="800000"/>
            <a:headEnd/>
            <a:tailEnd/>
          </a:ln>
          <a:effectLst/>
        </p:spPr>
      </p:pic>
      <p:sp>
        <p:nvSpPr>
          <p:cNvPr id="8" name="TextBox 7"/>
          <p:cNvSpPr txBox="1"/>
          <p:nvPr/>
        </p:nvSpPr>
        <p:spPr>
          <a:xfrm>
            <a:off x="3352800" y="2286000"/>
            <a:ext cx="457200" cy="461665"/>
          </a:xfrm>
          <a:prstGeom prst="rect">
            <a:avLst/>
          </a:prstGeom>
          <a:noFill/>
        </p:spPr>
        <p:txBody>
          <a:bodyPr wrap="square" rtlCol="0">
            <a:spAutoFit/>
          </a:bodyPr>
          <a:lstStyle/>
          <a:p>
            <a:r>
              <a:rPr lang="en-US" sz="2400" b="1" dirty="0" smtClean="0"/>
              <a:t>or</a:t>
            </a:r>
            <a:endParaRPr lang="en-US" sz="2400" b="1" dirty="0"/>
          </a:p>
        </p:txBody>
      </p:sp>
      <p:sp>
        <p:nvSpPr>
          <p:cNvPr id="9" name="Rectangle 8"/>
          <p:cNvSpPr/>
          <p:nvPr/>
        </p:nvSpPr>
        <p:spPr>
          <a:xfrm>
            <a:off x="0" y="3581400"/>
            <a:ext cx="3452997" cy="369332"/>
          </a:xfrm>
          <a:prstGeom prst="rect">
            <a:avLst/>
          </a:prstGeom>
        </p:spPr>
        <p:txBody>
          <a:bodyPr wrap="none">
            <a:spAutoFit/>
          </a:bodyPr>
          <a:lstStyle/>
          <a:p>
            <a:r>
              <a:rPr lang="en-US" b="1" dirty="0" smtClean="0"/>
              <a:t>using s</a:t>
            </a:r>
            <a:r>
              <a:rPr lang="en-US" b="1" baseline="-25000" dirty="0" smtClean="0"/>
              <a:t>2</a:t>
            </a:r>
            <a:r>
              <a:rPr lang="en-US" b="1" dirty="0" smtClean="0"/>
              <a:t> define the coefficient s</a:t>
            </a:r>
            <a:r>
              <a:rPr lang="en-US" b="1" baseline="-25000" dirty="0" smtClean="0"/>
              <a:t>21 </a:t>
            </a:r>
            <a:r>
              <a:rPr lang="en-US" b="1" dirty="0" smtClean="0"/>
              <a:t> :</a:t>
            </a:r>
            <a:endParaRPr lang="en-US" b="1" dirty="0"/>
          </a:p>
        </p:txBody>
      </p:sp>
      <p:pic>
        <p:nvPicPr>
          <p:cNvPr id="3076" name="Picture 4"/>
          <p:cNvPicPr>
            <a:picLocks noChangeAspect="1" noChangeArrowheads="1"/>
          </p:cNvPicPr>
          <p:nvPr/>
        </p:nvPicPr>
        <p:blipFill>
          <a:blip r:embed="rId4"/>
          <a:srcRect/>
          <a:stretch>
            <a:fillRect/>
          </a:stretch>
        </p:blipFill>
        <p:spPr bwMode="auto">
          <a:xfrm>
            <a:off x="3505200" y="3810000"/>
            <a:ext cx="2657475" cy="857250"/>
          </a:xfrm>
          <a:prstGeom prst="rect">
            <a:avLst/>
          </a:prstGeom>
          <a:noFill/>
          <a:ln w="9525">
            <a:noFill/>
            <a:miter lim="800000"/>
            <a:headEnd/>
            <a:tailEnd/>
          </a:ln>
          <a:effectLst/>
        </p:spPr>
      </p:pic>
      <p:sp>
        <p:nvSpPr>
          <p:cNvPr id="11" name="Rectangle 10"/>
          <p:cNvSpPr/>
          <p:nvPr/>
        </p:nvSpPr>
        <p:spPr>
          <a:xfrm>
            <a:off x="0" y="4800600"/>
            <a:ext cx="4573111" cy="369332"/>
          </a:xfrm>
          <a:prstGeom prst="rect">
            <a:avLst/>
          </a:prstGeom>
        </p:spPr>
        <p:txBody>
          <a:bodyPr wrap="none">
            <a:spAutoFit/>
          </a:bodyPr>
          <a:lstStyle/>
          <a:p>
            <a:r>
              <a:rPr lang="en-US" b="1" dirty="0" smtClean="0"/>
              <a:t>we introduce the intermediate function g</a:t>
            </a:r>
            <a:r>
              <a:rPr lang="en-US" b="1" baseline="-25000" dirty="0" smtClean="0"/>
              <a:t>2</a:t>
            </a:r>
            <a:r>
              <a:rPr lang="en-US" b="1" dirty="0" smtClean="0"/>
              <a:t> as: </a:t>
            </a:r>
            <a:endParaRPr lang="en-US" b="1" dirty="0"/>
          </a:p>
        </p:txBody>
      </p:sp>
      <p:pic>
        <p:nvPicPr>
          <p:cNvPr id="3077" name="Picture 5"/>
          <p:cNvPicPr>
            <a:picLocks noChangeAspect="1" noChangeArrowheads="1"/>
          </p:cNvPicPr>
          <p:nvPr/>
        </p:nvPicPr>
        <p:blipFill>
          <a:blip r:embed="rId5"/>
          <a:stretch>
            <a:fillRect/>
          </a:stretch>
        </p:blipFill>
        <p:spPr bwMode="auto">
          <a:xfrm>
            <a:off x="4648200" y="5067300"/>
            <a:ext cx="3752850" cy="10287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04800"/>
            <a:ext cx="3450432" cy="369332"/>
          </a:xfrm>
          <a:prstGeom prst="rect">
            <a:avLst/>
          </a:prstGeom>
        </p:spPr>
        <p:txBody>
          <a:bodyPr wrap="none">
            <a:spAutoFit/>
          </a:bodyPr>
          <a:lstStyle/>
          <a:p>
            <a:r>
              <a:rPr lang="en-US" b="1" dirty="0" smtClean="0"/>
              <a:t>the second basis function </a:t>
            </a:r>
            <a:r>
              <a:rPr lang="el-GR" b="1" dirty="0" smtClean="0">
                <a:cs typeface="Times New Roman" pitchFamily="18" charset="0"/>
              </a:rPr>
              <a:t>φ</a:t>
            </a:r>
            <a:r>
              <a:rPr lang="en-US" b="1" baseline="-25000" dirty="0" smtClean="0"/>
              <a:t>2</a:t>
            </a:r>
            <a:r>
              <a:rPr lang="en-US" b="1" dirty="0" smtClean="0"/>
              <a:t>(t) as:</a:t>
            </a:r>
            <a:endParaRPr lang="en-US" b="1" dirty="0"/>
          </a:p>
        </p:txBody>
      </p:sp>
      <p:pic>
        <p:nvPicPr>
          <p:cNvPr id="4098" name="Picture 2"/>
          <p:cNvPicPr>
            <a:picLocks noChangeAspect="1" noChangeArrowheads="1"/>
          </p:cNvPicPr>
          <p:nvPr/>
        </p:nvPicPr>
        <p:blipFill>
          <a:blip r:embed="rId2"/>
          <a:stretch>
            <a:fillRect/>
          </a:stretch>
        </p:blipFill>
        <p:spPr bwMode="auto">
          <a:xfrm>
            <a:off x="3505200" y="152400"/>
            <a:ext cx="2562225" cy="1276350"/>
          </a:xfrm>
          <a:prstGeom prst="rect">
            <a:avLst/>
          </a:prstGeom>
          <a:noFill/>
          <a:ln>
            <a:noFill/>
          </a:ln>
        </p:spPr>
      </p:pic>
      <p:sp>
        <p:nvSpPr>
          <p:cNvPr id="5" name="Rectangle 3"/>
          <p:cNvSpPr txBox="1">
            <a:spLocks noChangeArrowheads="1"/>
          </p:cNvSpPr>
          <p:nvPr/>
        </p:nvSpPr>
        <p:spPr bwMode="auto">
          <a:xfrm>
            <a:off x="0" y="1600200"/>
            <a:ext cx="2286000" cy="609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In general :</a:t>
            </a:r>
          </a:p>
        </p:txBody>
      </p:sp>
      <p:pic>
        <p:nvPicPr>
          <p:cNvPr id="4099" name="Picture 3"/>
          <p:cNvPicPr>
            <a:picLocks noChangeAspect="1" noChangeArrowheads="1"/>
          </p:cNvPicPr>
          <p:nvPr/>
        </p:nvPicPr>
        <p:blipFill>
          <a:blip r:embed="rId3"/>
          <a:srcRect/>
          <a:stretch>
            <a:fillRect/>
          </a:stretch>
        </p:blipFill>
        <p:spPr bwMode="auto">
          <a:xfrm>
            <a:off x="2362200" y="1676400"/>
            <a:ext cx="3152775" cy="876300"/>
          </a:xfrm>
          <a:prstGeom prst="rect">
            <a:avLst/>
          </a:prstGeom>
          <a:noFill/>
          <a:ln w="9525">
            <a:noFill/>
            <a:miter lim="800000"/>
            <a:headEnd/>
            <a:tailEnd/>
          </a:ln>
          <a:effectLst/>
        </p:spPr>
      </p:pic>
      <p:sp>
        <p:nvSpPr>
          <p:cNvPr id="7" name="Rectangle 6"/>
          <p:cNvSpPr>
            <a:spLocks noChangeArrowheads="1"/>
          </p:cNvSpPr>
          <p:nvPr/>
        </p:nvSpPr>
        <p:spPr bwMode="auto">
          <a:xfrm>
            <a:off x="0" y="2667000"/>
            <a:ext cx="7296150" cy="611188"/>
          </a:xfrm>
          <a:prstGeom prst="rect">
            <a:avLst/>
          </a:prstGeom>
          <a:noFill/>
          <a:ln w="9525">
            <a:noFill/>
            <a:miter lim="800000"/>
            <a:headEnd/>
            <a:tailEnd/>
          </a:ln>
          <a:effectLst/>
        </p:spPr>
        <p:txBody>
          <a:bodyPr/>
          <a:lstStyle/>
          <a:p>
            <a:pPr marL="342900" indent="-342900">
              <a:spcBef>
                <a:spcPct val="20000"/>
              </a:spcBef>
              <a:buFontTx/>
              <a:buChar char="•"/>
            </a:pPr>
            <a:r>
              <a:rPr lang="en-US" sz="2800" baseline="0" dirty="0" smtClean="0"/>
              <a:t>the </a:t>
            </a:r>
            <a:r>
              <a:rPr lang="en-US" sz="2800" baseline="0" dirty="0"/>
              <a:t>coefficients </a:t>
            </a:r>
            <a:r>
              <a:rPr lang="en-US" sz="2800" baseline="0" dirty="0" smtClean="0"/>
              <a:t>:</a:t>
            </a:r>
            <a:endParaRPr lang="en-US" sz="2800" baseline="0" dirty="0"/>
          </a:p>
        </p:txBody>
      </p:sp>
      <p:pic>
        <p:nvPicPr>
          <p:cNvPr id="4100" name="Picture 4"/>
          <p:cNvPicPr>
            <a:picLocks noChangeAspect="1" noChangeArrowheads="1"/>
          </p:cNvPicPr>
          <p:nvPr/>
        </p:nvPicPr>
        <p:blipFill>
          <a:blip r:embed="rId4"/>
          <a:srcRect/>
          <a:stretch>
            <a:fillRect/>
          </a:stretch>
        </p:blipFill>
        <p:spPr bwMode="auto">
          <a:xfrm>
            <a:off x="2895600" y="2667000"/>
            <a:ext cx="4876800" cy="942975"/>
          </a:xfrm>
          <a:prstGeom prst="rect">
            <a:avLst/>
          </a:prstGeom>
          <a:noFill/>
          <a:ln w="9525">
            <a:noFill/>
            <a:miter lim="800000"/>
            <a:headEnd/>
            <a:tailEnd/>
          </a:ln>
          <a:effectLst/>
        </p:spPr>
      </p:pic>
      <p:sp>
        <p:nvSpPr>
          <p:cNvPr id="9" name="Rectangle 7"/>
          <p:cNvSpPr>
            <a:spLocks noChangeArrowheads="1"/>
          </p:cNvSpPr>
          <p:nvPr/>
        </p:nvSpPr>
        <p:spPr bwMode="auto">
          <a:xfrm>
            <a:off x="0" y="3581400"/>
            <a:ext cx="7981950" cy="1068388"/>
          </a:xfrm>
          <a:prstGeom prst="rect">
            <a:avLst/>
          </a:prstGeom>
          <a:noFill/>
          <a:ln w="9525">
            <a:noFill/>
            <a:miter lim="800000"/>
            <a:headEnd/>
            <a:tailEnd/>
          </a:ln>
          <a:effectLst/>
        </p:spPr>
        <p:txBody>
          <a:bodyPr/>
          <a:lstStyle/>
          <a:p>
            <a:pPr marL="342900" indent="-342900">
              <a:spcBef>
                <a:spcPct val="20000"/>
              </a:spcBef>
              <a:buFontTx/>
              <a:buChar char="•"/>
            </a:pPr>
            <a:r>
              <a:rPr lang="en-US" sz="2800" baseline="0" dirty="0"/>
              <a:t>Given a function </a:t>
            </a:r>
            <a:r>
              <a:rPr lang="en-US" sz="2800" baseline="0" dirty="0" err="1"/>
              <a:t>g</a:t>
            </a:r>
            <a:r>
              <a:rPr lang="en-US" sz="2800" dirty="0" err="1"/>
              <a:t>i</a:t>
            </a:r>
            <a:r>
              <a:rPr lang="en-US" sz="2800" baseline="0" dirty="0"/>
              <a:t>(t) we can define a set of basis functions, which form an orthogonal set, as:</a:t>
            </a:r>
          </a:p>
        </p:txBody>
      </p:sp>
      <p:pic>
        <p:nvPicPr>
          <p:cNvPr id="4101" name="Picture 5"/>
          <p:cNvPicPr>
            <a:picLocks noChangeAspect="1" noChangeArrowheads="1"/>
          </p:cNvPicPr>
          <p:nvPr/>
        </p:nvPicPr>
        <p:blipFill>
          <a:blip r:embed="rId5"/>
          <a:srcRect/>
          <a:stretch>
            <a:fillRect/>
          </a:stretch>
        </p:blipFill>
        <p:spPr bwMode="auto">
          <a:xfrm>
            <a:off x="1981200" y="4495800"/>
            <a:ext cx="5191125" cy="1238250"/>
          </a:xfrm>
          <a:prstGeom prst="rect">
            <a:avLst/>
          </a:prstGeom>
          <a:noFill/>
          <a:ln w="9525">
            <a:noFill/>
            <a:miter lim="800000"/>
            <a:headEnd/>
            <a:tailEnd/>
          </a:ln>
          <a:effectLst/>
        </p:spPr>
      </p:pic>
      <p:sp>
        <p:nvSpPr>
          <p:cNvPr id="11" name="Rectangle 3"/>
          <p:cNvSpPr txBox="1">
            <a:spLocks noChangeArrowheads="1"/>
          </p:cNvSpPr>
          <p:nvPr/>
        </p:nvSpPr>
        <p:spPr bwMode="auto">
          <a:xfrm>
            <a:off x="0" y="5791200"/>
            <a:ext cx="7981950" cy="58261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For the special case of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 1;  </a:t>
            </a:r>
            <a:r>
              <a:rPr kumimoji="0" lang="en-US" sz="2800" b="0" i="1" u="none" strike="noStrike" kern="1200" cap="none" spc="0" normalizeH="0" baseline="0" noProof="0" dirty="0" err="1" smtClean="0">
                <a:ln>
                  <a:noFill/>
                </a:ln>
                <a:solidFill>
                  <a:srgbClr val="FF0000"/>
                </a:solidFill>
                <a:effectLst/>
                <a:uLnTx/>
                <a:uFillTx/>
                <a:latin typeface="+mn-lt"/>
                <a:ea typeface="+mn-ea"/>
                <a:cs typeface="+mn-cs"/>
              </a:rPr>
              <a:t>g</a:t>
            </a:r>
            <a:r>
              <a:rPr kumimoji="0" lang="en-US" sz="2800" b="0" i="1" u="none" strike="noStrike" kern="1200" cap="none" spc="0" normalizeH="0" baseline="-25000" noProof="0" dirty="0" err="1" smtClean="0">
                <a:ln>
                  <a:noFill/>
                </a:ln>
                <a:solidFill>
                  <a:srgbClr val="FF0000"/>
                </a:solidFill>
                <a:effectLst/>
                <a:uLnTx/>
                <a:uFillTx/>
                <a:latin typeface="+mn-lt"/>
                <a:ea typeface="+mn-ea"/>
                <a:cs typeface="+mn-cs"/>
              </a:rPr>
              <a:t>i</a:t>
            </a:r>
            <a:r>
              <a:rPr kumimoji="0" lang="en-US" sz="2800" b="0" i="1" u="none" strike="noStrike" kern="1200" cap="none" spc="0" normalizeH="0" baseline="0" noProof="0" dirty="0" smtClean="0">
                <a:ln>
                  <a:noFill/>
                </a:ln>
                <a:solidFill>
                  <a:srgbClr val="FF0000"/>
                </a:solidFill>
                <a:effectLst/>
                <a:uLnTx/>
                <a:uFillTx/>
                <a:latin typeface="+mn-lt"/>
                <a:ea typeface="+mn-ea"/>
                <a:cs typeface="+mn-cs"/>
              </a:rPr>
              <a:t>(t)</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smtClean="0">
                <a:ln>
                  <a:noFill/>
                </a:ln>
                <a:solidFill>
                  <a:srgbClr val="FF0000"/>
                </a:solidFill>
                <a:effectLst/>
                <a:uLnTx/>
                <a:uFillTx/>
                <a:latin typeface="+mn-lt"/>
                <a:ea typeface="+mn-ea"/>
                <a:cs typeface="+mn-cs"/>
              </a:rPr>
              <a:t>=</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1" u="none" strike="noStrike" kern="1200" cap="none" spc="0" normalizeH="0" baseline="0" noProof="0" dirty="0" err="1" smtClean="0">
                <a:ln>
                  <a:noFill/>
                </a:ln>
                <a:solidFill>
                  <a:srgbClr val="FF0000"/>
                </a:solidFill>
                <a:effectLst/>
                <a:uLnTx/>
                <a:uFillTx/>
                <a:latin typeface="+mn-lt"/>
                <a:ea typeface="+mn-ea"/>
                <a:cs typeface="+mn-cs"/>
              </a:rPr>
              <a:t>s</a:t>
            </a:r>
            <a:r>
              <a:rPr kumimoji="0" lang="en-US" sz="2800" b="0" i="1" u="none" strike="noStrike" kern="1200" cap="none" spc="0" normalizeH="0" baseline="-25000" noProof="0" dirty="0" err="1" smtClean="0">
                <a:ln>
                  <a:noFill/>
                </a:ln>
                <a:solidFill>
                  <a:srgbClr val="FF0000"/>
                </a:solidFill>
                <a:effectLst/>
                <a:uLnTx/>
                <a:uFillTx/>
                <a:latin typeface="+mn-lt"/>
                <a:ea typeface="+mn-ea"/>
                <a:cs typeface="+mn-cs"/>
              </a:rPr>
              <a:t>i</a:t>
            </a:r>
            <a:r>
              <a:rPr kumimoji="0" lang="en-US" sz="2800" b="0" i="1" u="none" strike="noStrike" kern="1200" cap="none" spc="0" normalizeH="0" baseline="0" noProof="0" dirty="0" smtClean="0">
                <a:ln>
                  <a:noFill/>
                </a:ln>
                <a:solidFill>
                  <a:srgbClr val="FF0000"/>
                </a:solidFill>
                <a:effectLst/>
                <a:uLnTx/>
                <a:uFillTx/>
                <a:latin typeface="+mn-lt"/>
                <a:ea typeface="+mn-ea"/>
                <a:cs typeface="+mn-cs"/>
              </a:rPr>
              <a:t>(t)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05000"/>
            <a:ext cx="8229600" cy="1143000"/>
          </a:xfrm>
        </p:spPr>
        <p:txBody>
          <a:bodyPr/>
          <a:lstStyle/>
          <a:p>
            <a:r>
              <a:rPr lang="en-US" dirty="0" smtClean="0"/>
              <a:t>NUMERICLAS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normAutofit fontScale="90000"/>
          </a:bodyPr>
          <a:lstStyle/>
          <a:p>
            <a:r>
              <a:rPr lang="en-US" sz="4800" b="1" dirty="0" smtClean="0"/>
              <a:t>Maximum likelihood decoding</a:t>
            </a:r>
            <a:endParaRPr lang="en-US" sz="4800" b="1" dirty="0"/>
          </a:p>
        </p:txBody>
      </p:sp>
      <p:pic>
        <p:nvPicPr>
          <p:cNvPr id="26626" name="Picture 2"/>
          <p:cNvPicPr>
            <a:picLocks noChangeAspect="1" noChangeArrowheads="1"/>
          </p:cNvPicPr>
          <p:nvPr/>
        </p:nvPicPr>
        <p:blipFill>
          <a:blip r:embed="rId2"/>
          <a:srcRect/>
          <a:stretch>
            <a:fillRect/>
          </a:stretch>
        </p:blipFill>
        <p:spPr bwMode="auto">
          <a:xfrm>
            <a:off x="0" y="1066800"/>
            <a:ext cx="7572375" cy="1733550"/>
          </a:xfrm>
          <a:prstGeom prst="rect">
            <a:avLst/>
          </a:prstGeom>
          <a:noFill/>
          <a:ln w="9525">
            <a:noFill/>
            <a:miter lim="800000"/>
            <a:headEnd/>
            <a:tailEnd/>
          </a:ln>
          <a:effectLst/>
        </p:spPr>
      </p:pic>
      <p:pic>
        <p:nvPicPr>
          <p:cNvPr id="26627" name="Picture 3"/>
          <p:cNvPicPr>
            <a:picLocks noChangeAspect="1" noChangeArrowheads="1"/>
          </p:cNvPicPr>
          <p:nvPr/>
        </p:nvPicPr>
        <p:blipFill>
          <a:blip r:embed="rId3"/>
          <a:srcRect/>
          <a:stretch>
            <a:fillRect/>
          </a:stretch>
        </p:blipFill>
        <p:spPr bwMode="auto">
          <a:xfrm>
            <a:off x="304800" y="3048000"/>
            <a:ext cx="4076700" cy="428625"/>
          </a:xfrm>
          <a:prstGeom prst="rect">
            <a:avLst/>
          </a:prstGeom>
          <a:noFill/>
          <a:ln w="9525">
            <a:noFill/>
            <a:miter lim="800000"/>
            <a:headEnd/>
            <a:tailEnd/>
          </a:ln>
          <a:effectLst/>
        </p:spPr>
      </p:pic>
      <p:pic>
        <p:nvPicPr>
          <p:cNvPr id="26628" name="Picture 4"/>
          <p:cNvPicPr>
            <a:picLocks noChangeAspect="1" noChangeArrowheads="1"/>
          </p:cNvPicPr>
          <p:nvPr/>
        </p:nvPicPr>
        <p:blipFill>
          <a:blip r:embed="rId4"/>
          <a:srcRect/>
          <a:stretch>
            <a:fillRect/>
          </a:stretch>
        </p:blipFill>
        <p:spPr bwMode="auto">
          <a:xfrm>
            <a:off x="914400" y="3657600"/>
            <a:ext cx="2066925" cy="771525"/>
          </a:xfrm>
          <a:prstGeom prst="rect">
            <a:avLst/>
          </a:prstGeom>
          <a:noFill/>
          <a:ln w="9525">
            <a:noFill/>
            <a:miter lim="800000"/>
            <a:headEnd/>
            <a:tailEnd/>
          </a:ln>
          <a:effectLst/>
        </p:spPr>
      </p:pic>
      <p:pic>
        <p:nvPicPr>
          <p:cNvPr id="26629" name="Picture 5"/>
          <p:cNvPicPr>
            <a:picLocks noChangeAspect="1" noChangeArrowheads="1"/>
          </p:cNvPicPr>
          <p:nvPr/>
        </p:nvPicPr>
        <p:blipFill>
          <a:blip r:embed="rId5"/>
          <a:srcRect/>
          <a:stretch>
            <a:fillRect/>
          </a:stretch>
        </p:blipFill>
        <p:spPr bwMode="auto">
          <a:xfrm>
            <a:off x="3733800" y="3657600"/>
            <a:ext cx="1990725" cy="676275"/>
          </a:xfrm>
          <a:prstGeom prst="rect">
            <a:avLst/>
          </a:prstGeom>
          <a:noFill/>
          <a:ln w="9525">
            <a:noFill/>
            <a:miter lim="800000"/>
            <a:headEnd/>
            <a:tailEnd/>
          </a:ln>
          <a:effectLst/>
        </p:spPr>
      </p:pic>
      <p:pic>
        <p:nvPicPr>
          <p:cNvPr id="26630" name="Picture 6"/>
          <p:cNvPicPr>
            <a:picLocks noChangeAspect="1" noChangeArrowheads="1"/>
          </p:cNvPicPr>
          <p:nvPr/>
        </p:nvPicPr>
        <p:blipFill>
          <a:blip r:embed="rId6"/>
          <a:srcRect/>
          <a:stretch>
            <a:fillRect/>
          </a:stretch>
        </p:blipFill>
        <p:spPr bwMode="auto">
          <a:xfrm>
            <a:off x="838200" y="4343400"/>
            <a:ext cx="1943100" cy="361950"/>
          </a:xfrm>
          <a:prstGeom prst="rect">
            <a:avLst/>
          </a:prstGeom>
          <a:noFill/>
          <a:ln w="9525">
            <a:noFill/>
            <a:miter lim="800000"/>
            <a:headEnd/>
            <a:tailEnd/>
          </a:ln>
          <a:effectLst/>
        </p:spPr>
      </p:pic>
      <p:pic>
        <p:nvPicPr>
          <p:cNvPr id="26631" name="Picture 7"/>
          <p:cNvPicPr>
            <a:picLocks noChangeAspect="1" noChangeArrowheads="1"/>
          </p:cNvPicPr>
          <p:nvPr/>
        </p:nvPicPr>
        <p:blipFill>
          <a:blip r:embed="rId7"/>
          <a:srcRect/>
          <a:stretch>
            <a:fillRect/>
          </a:stretch>
        </p:blipFill>
        <p:spPr bwMode="auto">
          <a:xfrm>
            <a:off x="3962400" y="4343400"/>
            <a:ext cx="1171575" cy="3905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2"/>
          <a:srcRect/>
          <a:stretch>
            <a:fillRect/>
          </a:stretch>
        </p:blipFill>
        <p:spPr bwMode="auto">
          <a:xfrm>
            <a:off x="990600" y="228600"/>
            <a:ext cx="5572125" cy="3533775"/>
          </a:xfrm>
          <a:prstGeom prst="rect">
            <a:avLst/>
          </a:prstGeom>
          <a:noFill/>
          <a:ln w="9525">
            <a:noFill/>
            <a:miter lim="800000"/>
            <a:headEnd/>
            <a:tailEnd/>
          </a:ln>
          <a:effectLst/>
        </p:spPr>
      </p:pic>
      <p:pic>
        <p:nvPicPr>
          <p:cNvPr id="26627" name="Picture 3"/>
          <p:cNvPicPr>
            <a:picLocks noChangeAspect="1" noChangeArrowheads="1"/>
          </p:cNvPicPr>
          <p:nvPr/>
        </p:nvPicPr>
        <p:blipFill>
          <a:blip r:embed="rId3"/>
          <a:srcRect/>
          <a:stretch>
            <a:fillRect/>
          </a:stretch>
        </p:blipFill>
        <p:spPr bwMode="auto">
          <a:xfrm>
            <a:off x="1143000" y="4572000"/>
            <a:ext cx="1962150" cy="428625"/>
          </a:xfrm>
          <a:prstGeom prst="rect">
            <a:avLst/>
          </a:prstGeom>
          <a:noFill/>
          <a:ln w="9525">
            <a:noFill/>
            <a:miter lim="800000"/>
            <a:headEnd/>
            <a:tailEnd/>
          </a:ln>
          <a:effectLst/>
        </p:spPr>
      </p:pic>
      <p:pic>
        <p:nvPicPr>
          <p:cNvPr id="26628" name="Picture 4"/>
          <p:cNvPicPr>
            <a:picLocks noChangeAspect="1" noChangeArrowheads="1"/>
          </p:cNvPicPr>
          <p:nvPr/>
        </p:nvPicPr>
        <p:blipFill>
          <a:blip r:embed="rId4"/>
          <a:srcRect/>
          <a:stretch>
            <a:fillRect/>
          </a:stretch>
        </p:blipFill>
        <p:spPr bwMode="auto">
          <a:xfrm>
            <a:off x="152400" y="3962400"/>
            <a:ext cx="2752725" cy="581025"/>
          </a:xfrm>
          <a:prstGeom prst="rect">
            <a:avLst/>
          </a:prstGeom>
          <a:noFill/>
          <a:ln w="9525">
            <a:noFill/>
            <a:miter lim="800000"/>
            <a:headEnd/>
            <a:tailEnd/>
          </a:ln>
          <a:effectLst/>
        </p:spPr>
      </p:pic>
      <p:pic>
        <p:nvPicPr>
          <p:cNvPr id="26629" name="Picture 5"/>
          <p:cNvPicPr>
            <a:picLocks noChangeAspect="1" noChangeArrowheads="1"/>
          </p:cNvPicPr>
          <p:nvPr/>
        </p:nvPicPr>
        <p:blipFill>
          <a:blip r:embed="rId5"/>
          <a:srcRect/>
          <a:stretch>
            <a:fillRect/>
          </a:stretch>
        </p:blipFill>
        <p:spPr bwMode="auto">
          <a:xfrm>
            <a:off x="3352800" y="4543425"/>
            <a:ext cx="1905000" cy="409575"/>
          </a:xfrm>
          <a:prstGeom prst="rect">
            <a:avLst/>
          </a:prstGeom>
          <a:noFill/>
          <a:ln w="9525">
            <a:noFill/>
            <a:miter lim="800000"/>
            <a:headEnd/>
            <a:tailEnd/>
          </a:ln>
          <a:effectLst/>
        </p:spPr>
      </p:pic>
      <p:pic>
        <p:nvPicPr>
          <p:cNvPr id="26630" name="Picture 6"/>
          <p:cNvPicPr>
            <a:picLocks noChangeAspect="1" noChangeArrowheads="1"/>
          </p:cNvPicPr>
          <p:nvPr/>
        </p:nvPicPr>
        <p:blipFill>
          <a:blip r:embed="rId6"/>
          <a:srcRect/>
          <a:stretch>
            <a:fillRect/>
          </a:stretch>
        </p:blipFill>
        <p:spPr bwMode="auto">
          <a:xfrm>
            <a:off x="1219200" y="5029200"/>
            <a:ext cx="2276475" cy="485775"/>
          </a:xfrm>
          <a:prstGeom prst="rect">
            <a:avLst/>
          </a:prstGeom>
          <a:noFill/>
          <a:ln w="9525">
            <a:noFill/>
            <a:miter lim="800000"/>
            <a:headEnd/>
            <a:tailEnd/>
          </a:ln>
          <a:effectLst/>
        </p:spPr>
      </p:pic>
      <p:pic>
        <p:nvPicPr>
          <p:cNvPr id="26631" name="Picture 7"/>
          <p:cNvPicPr>
            <a:picLocks noChangeAspect="1" noChangeArrowheads="1"/>
          </p:cNvPicPr>
          <p:nvPr/>
        </p:nvPicPr>
        <p:blipFill>
          <a:blip r:embed="rId7"/>
          <a:srcRect/>
          <a:stretch>
            <a:fillRect/>
          </a:stretch>
        </p:blipFill>
        <p:spPr bwMode="auto">
          <a:xfrm>
            <a:off x="3638550" y="5105400"/>
            <a:ext cx="3067050" cy="381000"/>
          </a:xfrm>
          <a:prstGeom prst="rect">
            <a:avLst/>
          </a:prstGeom>
          <a:noFill/>
          <a:ln w="9525">
            <a:noFill/>
            <a:miter lim="800000"/>
            <a:headEnd/>
            <a:tailEnd/>
          </a:ln>
          <a:effectLst/>
        </p:spPr>
      </p:pic>
      <p:pic>
        <p:nvPicPr>
          <p:cNvPr id="26632" name="Picture 8"/>
          <p:cNvPicPr>
            <a:picLocks noChangeAspect="1" noChangeArrowheads="1"/>
          </p:cNvPicPr>
          <p:nvPr/>
        </p:nvPicPr>
        <p:blipFill>
          <a:blip r:embed="rId8"/>
          <a:srcRect/>
          <a:stretch>
            <a:fillRect/>
          </a:stretch>
        </p:blipFill>
        <p:spPr bwMode="auto">
          <a:xfrm>
            <a:off x="609600" y="5562600"/>
            <a:ext cx="6858000" cy="1295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b="1" dirty="0" smtClean="0"/>
              <a:t>OPTIMUM RECEIVER USING COHERENT DETECTION </a:t>
            </a:r>
            <a:endParaRPr lang="en-US" b="1" dirty="0"/>
          </a:p>
        </p:txBody>
      </p:sp>
      <p:sp>
        <p:nvSpPr>
          <p:cNvPr id="30721" name="Rectangle 1"/>
          <p:cNvSpPr>
            <a:spLocks noChangeArrowheads="1"/>
          </p:cNvSpPr>
          <p:nvPr/>
        </p:nvSpPr>
        <p:spPr bwMode="auto">
          <a:xfrm>
            <a:off x="0" y="1524000"/>
            <a:ext cx="3204916"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received vector:</a:t>
            </a:r>
            <a:endParaRPr kumimoji="0" lang="en-US" sz="3600" i="0" u="none" strike="noStrike" cap="none" normalizeH="0" baseline="0" dirty="0" smtClean="0">
              <a:ln>
                <a:noFill/>
              </a:ln>
              <a:solidFill>
                <a:schemeClr val="tx1"/>
              </a:solidFill>
              <a:effectLst/>
              <a:latin typeface="Arial" pitchFamily="34" charset="0"/>
              <a:cs typeface="Arial" pitchFamily="34" charset="0"/>
            </a:endParaRPr>
          </a:p>
        </p:txBody>
      </p:sp>
      <p:pic>
        <p:nvPicPr>
          <p:cNvPr id="30722" name="Picture 2"/>
          <p:cNvPicPr>
            <a:picLocks noChangeAspect="1" noChangeArrowheads="1"/>
          </p:cNvPicPr>
          <p:nvPr/>
        </p:nvPicPr>
        <p:blipFill>
          <a:blip r:embed="rId2"/>
          <a:srcRect/>
          <a:stretch>
            <a:fillRect/>
          </a:stretch>
        </p:blipFill>
        <p:spPr bwMode="auto">
          <a:xfrm>
            <a:off x="3200400" y="1600200"/>
            <a:ext cx="1581150" cy="952500"/>
          </a:xfrm>
          <a:prstGeom prst="rect">
            <a:avLst/>
          </a:prstGeom>
          <a:noFill/>
          <a:ln w="9525">
            <a:noFill/>
            <a:miter lim="800000"/>
            <a:headEnd/>
            <a:tailEnd/>
          </a:ln>
          <a:effectLst/>
        </p:spPr>
      </p:pic>
      <p:pic>
        <p:nvPicPr>
          <p:cNvPr id="30724" name="Picture 4"/>
          <p:cNvPicPr>
            <a:picLocks noChangeAspect="1" noChangeArrowheads="1"/>
          </p:cNvPicPr>
          <p:nvPr/>
        </p:nvPicPr>
        <p:blipFill>
          <a:blip r:embed="rId3"/>
          <a:srcRect/>
          <a:stretch>
            <a:fillRect/>
          </a:stretch>
        </p:blipFill>
        <p:spPr bwMode="auto">
          <a:xfrm>
            <a:off x="609600" y="3048000"/>
            <a:ext cx="7781925" cy="3009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p:cNvPicPr>
            <a:picLocks noChangeAspect="1" noChangeArrowheads="1"/>
          </p:cNvPicPr>
          <p:nvPr/>
        </p:nvPicPr>
        <p:blipFill>
          <a:blip r:embed="rId2"/>
          <a:srcRect/>
          <a:stretch>
            <a:fillRect/>
          </a:stretch>
        </p:blipFill>
        <p:spPr bwMode="auto">
          <a:xfrm>
            <a:off x="228600" y="533400"/>
            <a:ext cx="4914900" cy="790575"/>
          </a:xfrm>
          <a:prstGeom prst="rect">
            <a:avLst/>
          </a:prstGeom>
          <a:noFill/>
          <a:ln w="9525">
            <a:noFill/>
            <a:miter lim="800000"/>
            <a:headEnd/>
            <a:tailEnd/>
          </a:ln>
          <a:effectLst/>
        </p:spPr>
      </p:pic>
      <p:pic>
        <p:nvPicPr>
          <p:cNvPr id="26627" name="Picture 3"/>
          <p:cNvPicPr>
            <a:picLocks noChangeAspect="1" noChangeArrowheads="1"/>
          </p:cNvPicPr>
          <p:nvPr/>
        </p:nvPicPr>
        <p:blipFill>
          <a:blip r:embed="rId3"/>
          <a:srcRect/>
          <a:stretch>
            <a:fillRect/>
          </a:stretch>
        </p:blipFill>
        <p:spPr bwMode="auto">
          <a:xfrm>
            <a:off x="152400" y="1752600"/>
            <a:ext cx="3228975" cy="876300"/>
          </a:xfrm>
          <a:prstGeom prst="rect">
            <a:avLst/>
          </a:prstGeom>
          <a:noFill/>
          <a:ln w="9525">
            <a:noFill/>
            <a:miter lim="800000"/>
            <a:headEnd/>
            <a:tailEnd/>
          </a:ln>
          <a:effectLst/>
        </p:spPr>
      </p:pic>
      <p:pic>
        <p:nvPicPr>
          <p:cNvPr id="26628" name="Picture 4"/>
          <p:cNvPicPr>
            <a:picLocks noChangeAspect="1" noChangeArrowheads="1"/>
          </p:cNvPicPr>
          <p:nvPr/>
        </p:nvPicPr>
        <p:blipFill>
          <a:blip r:embed="rId4"/>
          <a:srcRect/>
          <a:stretch>
            <a:fillRect/>
          </a:stretch>
        </p:blipFill>
        <p:spPr bwMode="auto">
          <a:xfrm>
            <a:off x="4191000" y="2895600"/>
            <a:ext cx="3200400" cy="2105025"/>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srcRect/>
          <a:stretch>
            <a:fillRect/>
          </a:stretch>
        </p:blipFill>
        <p:spPr bwMode="auto">
          <a:xfrm>
            <a:off x="228600" y="304800"/>
            <a:ext cx="8763000" cy="5257800"/>
          </a:xfrm>
          <a:prstGeom prst="rect">
            <a:avLst/>
          </a:prstGeom>
          <a:noFill/>
          <a:ln w="9525">
            <a:noFill/>
            <a:miter lim="800000"/>
            <a:headEnd/>
            <a:tailEnd/>
          </a:ln>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p:cNvPicPr>
            <a:picLocks noChangeAspect="1" noChangeArrowheads="1"/>
          </p:cNvPicPr>
          <p:nvPr/>
        </p:nvPicPr>
        <p:blipFill>
          <a:blip r:embed="rId2"/>
          <a:srcRect/>
          <a:stretch>
            <a:fillRect/>
          </a:stretch>
        </p:blipFill>
        <p:spPr bwMode="auto">
          <a:xfrm>
            <a:off x="609600" y="1228725"/>
            <a:ext cx="7924800" cy="4400550"/>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2"/>
          <a:srcRect/>
          <a:stretch>
            <a:fillRect/>
          </a:stretch>
        </p:blipFill>
        <p:spPr bwMode="auto">
          <a:xfrm>
            <a:off x="685800" y="685800"/>
            <a:ext cx="4819650" cy="1019175"/>
          </a:xfrm>
          <a:prstGeom prst="rect">
            <a:avLst/>
          </a:prstGeom>
          <a:noFill/>
          <a:ln w="9525">
            <a:noFill/>
            <a:miter lim="800000"/>
            <a:headEnd/>
            <a:tailEnd/>
          </a:ln>
          <a:effectLst/>
        </p:spPr>
      </p:pic>
      <p:pic>
        <p:nvPicPr>
          <p:cNvPr id="26628" name="Picture 4"/>
          <p:cNvPicPr>
            <a:picLocks noChangeAspect="1" noChangeArrowheads="1"/>
          </p:cNvPicPr>
          <p:nvPr/>
        </p:nvPicPr>
        <p:blipFill>
          <a:blip r:embed="rId3"/>
          <a:srcRect/>
          <a:stretch>
            <a:fillRect/>
          </a:stretch>
        </p:blipFill>
        <p:spPr bwMode="auto">
          <a:xfrm>
            <a:off x="914400" y="2962275"/>
            <a:ext cx="1743075" cy="1152525"/>
          </a:xfrm>
          <a:prstGeom prst="rect">
            <a:avLst/>
          </a:prstGeom>
          <a:noFill/>
          <a:ln w="9525">
            <a:noFill/>
            <a:miter lim="800000"/>
            <a:headEnd/>
            <a:tailEnd/>
          </a:ln>
          <a:effectLst/>
        </p:spPr>
      </p:pic>
      <p:pic>
        <p:nvPicPr>
          <p:cNvPr id="27650" name="Picture 2"/>
          <p:cNvPicPr>
            <a:picLocks noChangeAspect="1" noChangeArrowheads="1"/>
          </p:cNvPicPr>
          <p:nvPr/>
        </p:nvPicPr>
        <p:blipFill>
          <a:blip r:embed="rId4"/>
          <a:srcRect/>
          <a:stretch>
            <a:fillRect/>
          </a:stretch>
        </p:blipFill>
        <p:spPr bwMode="auto">
          <a:xfrm>
            <a:off x="4505325" y="2895600"/>
            <a:ext cx="3495675" cy="186690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76200"/>
            <a:ext cx="8229600" cy="838200"/>
          </a:xfrm>
        </p:spPr>
        <p:txBody>
          <a:bodyPr>
            <a:normAutofit/>
          </a:bodyPr>
          <a:lstStyle/>
          <a:p>
            <a:r>
              <a:rPr lang="en-US" sz="3600" b="1" i="1" dirty="0" smtClean="0">
                <a:latin typeface="Arial" charset="0"/>
              </a:rPr>
              <a:t>CORRELATION RECEIVER</a:t>
            </a:r>
            <a:endParaRPr lang="en-US" sz="3600" dirty="0"/>
          </a:p>
        </p:txBody>
      </p:sp>
      <p:pic>
        <p:nvPicPr>
          <p:cNvPr id="9" name="Picture 4"/>
          <p:cNvPicPr>
            <a:picLocks noChangeAspect="1" noChangeArrowheads="1"/>
          </p:cNvPicPr>
          <p:nvPr/>
        </p:nvPicPr>
        <p:blipFill>
          <a:blip r:embed="rId2"/>
          <a:srcRect/>
          <a:stretch>
            <a:fillRect/>
          </a:stretch>
        </p:blipFill>
        <p:spPr bwMode="auto">
          <a:xfrm>
            <a:off x="152400" y="714375"/>
            <a:ext cx="4648200" cy="6143625"/>
          </a:xfrm>
          <a:prstGeom prst="rect">
            <a:avLst/>
          </a:prstGeom>
          <a:noFill/>
          <a:ln w="9525">
            <a:noFill/>
            <a:round/>
            <a:headEnd/>
            <a:tailEnd/>
          </a:ln>
          <a:effectLst/>
        </p:spPr>
      </p:pic>
      <p:sp>
        <p:nvSpPr>
          <p:cNvPr id="10" name="Text Box 3"/>
          <p:cNvSpPr txBox="1">
            <a:spLocks noChangeArrowheads="1"/>
          </p:cNvSpPr>
          <p:nvPr/>
        </p:nvSpPr>
        <p:spPr bwMode="auto">
          <a:xfrm>
            <a:off x="5029200" y="685800"/>
            <a:ext cx="3581400" cy="5334000"/>
          </a:xfrm>
          <a:prstGeom prst="rect">
            <a:avLst/>
          </a:prstGeom>
          <a:noFill/>
          <a:ln w="9525">
            <a:noFill/>
            <a:round/>
            <a:headEnd/>
            <a:tailEnd/>
          </a:ln>
          <a:effectLst/>
        </p:spPr>
        <p:txBody>
          <a:bodyPr lIns="0" tIns="46080" rIns="0" bIns="46080" anchor="ctr"/>
          <a:lstStyle/>
          <a:p>
            <a:pPr marL="457200" indent="-457200">
              <a:buClrTx/>
              <a:buFontTx/>
              <a:buAutoNum type="alphaLcParenBoth"/>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300" i="1" baseline="0" dirty="0" smtClean="0">
                <a:solidFill>
                  <a:srgbClr val="000000"/>
                </a:solidFill>
                <a:latin typeface="Arial" charset="0"/>
              </a:rPr>
              <a:t>Detector </a:t>
            </a:r>
            <a:r>
              <a:rPr lang="en-US" sz="2300" i="1" baseline="0" dirty="0">
                <a:solidFill>
                  <a:srgbClr val="000000"/>
                </a:solidFill>
                <a:latin typeface="Arial" charset="0"/>
              </a:rPr>
              <a:t>or </a:t>
            </a:r>
            <a:br>
              <a:rPr lang="en-US" sz="2300" i="1" baseline="0" dirty="0">
                <a:solidFill>
                  <a:srgbClr val="000000"/>
                </a:solidFill>
                <a:latin typeface="Arial" charset="0"/>
              </a:rPr>
            </a:br>
            <a:r>
              <a:rPr lang="en-US" sz="2300" i="1" baseline="0" dirty="0">
                <a:solidFill>
                  <a:srgbClr val="000000"/>
                </a:solidFill>
                <a:latin typeface="Arial" charset="0"/>
              </a:rPr>
              <a:t>demodulator. </a:t>
            </a:r>
            <a:br>
              <a:rPr lang="en-US" sz="2300" i="1" baseline="0" dirty="0">
                <a:solidFill>
                  <a:srgbClr val="000000"/>
                </a:solidFill>
                <a:latin typeface="Arial" charset="0"/>
              </a:rPr>
            </a:br>
            <a:r>
              <a:rPr lang="en-US" sz="2300" i="1" baseline="0" dirty="0">
                <a:solidFill>
                  <a:srgbClr val="000000"/>
                </a:solidFill>
                <a:latin typeface="Arial" charset="0"/>
              </a:rPr>
              <a:t/>
            </a:r>
            <a:br>
              <a:rPr lang="en-US" sz="2300" i="1" baseline="0" dirty="0">
                <a:solidFill>
                  <a:srgbClr val="000000"/>
                </a:solidFill>
                <a:latin typeface="Arial" charset="0"/>
              </a:rPr>
            </a:br>
            <a:r>
              <a:rPr lang="en-US" sz="2300" i="1" baseline="0" dirty="0">
                <a:solidFill>
                  <a:srgbClr val="000000"/>
                </a:solidFill>
                <a:latin typeface="Arial" charset="0"/>
              </a:rPr>
              <a:t/>
            </a:r>
            <a:br>
              <a:rPr lang="en-US" sz="2300" i="1" baseline="0" dirty="0">
                <a:solidFill>
                  <a:srgbClr val="000000"/>
                </a:solidFill>
                <a:latin typeface="Arial" charset="0"/>
              </a:rPr>
            </a:br>
            <a:endParaRPr lang="en-US" sz="2300" i="1" baseline="0" dirty="0" smtClean="0">
              <a:solidFill>
                <a:srgbClr val="000000"/>
              </a:solidFill>
              <a:latin typeface="Arial" charset="0"/>
            </a:endParaRPr>
          </a:p>
          <a:p>
            <a:pPr marL="457200" indent="-457200">
              <a:buClrTx/>
              <a:buFontTx/>
              <a:buAutoNum type="alphaLcParenBoth"/>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300" i="1" dirty="0" smtClean="0">
              <a:solidFill>
                <a:srgbClr val="000000"/>
              </a:solidFill>
              <a:latin typeface="Arial" charset="0"/>
            </a:endParaRPr>
          </a:p>
          <a:p>
            <a:pPr marL="457200" indent="-457200">
              <a:buClrTx/>
              <a:buFontTx/>
              <a:buAutoNum type="alphaLcParenBoth"/>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300" i="1" dirty="0" smtClean="0">
              <a:solidFill>
                <a:srgbClr val="000000"/>
              </a:solidFill>
              <a:latin typeface="Arial" charset="0"/>
            </a:endParaRPr>
          </a:p>
          <a:p>
            <a:pPr marL="457200" indent="-457200">
              <a:buClrTx/>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300" i="1" dirty="0" smtClean="0">
              <a:solidFill>
                <a:srgbClr val="000000"/>
              </a:solidFill>
              <a:latin typeface="Arial" charset="0"/>
            </a:endParaRPr>
          </a:p>
          <a:p>
            <a:pPr marL="457200" indent="-457200">
              <a:buClrTx/>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300" i="1" baseline="0" dirty="0" smtClean="0">
              <a:solidFill>
                <a:srgbClr val="000000"/>
              </a:solidFill>
              <a:latin typeface="Arial" charset="0"/>
            </a:endParaRPr>
          </a:p>
          <a:p>
            <a:pPr marL="457200" indent="-457200">
              <a:buClrTx/>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300" i="1" baseline="0" dirty="0" smtClean="0">
                <a:solidFill>
                  <a:srgbClr val="000000"/>
                </a:solidFill>
                <a:latin typeface="Arial" charset="0"/>
              </a:rPr>
              <a:t>(</a:t>
            </a:r>
            <a:r>
              <a:rPr lang="en-US" sz="2300" baseline="0" dirty="0">
                <a:solidFill>
                  <a:srgbClr val="000000"/>
                </a:solidFill>
                <a:latin typeface="Arial" charset="0"/>
              </a:rPr>
              <a:t>b</a:t>
            </a:r>
            <a:r>
              <a:rPr lang="en-US" sz="2300" i="1" baseline="0" dirty="0">
                <a:solidFill>
                  <a:srgbClr val="000000"/>
                </a:solidFill>
                <a:latin typeface="Arial" charset="0"/>
              </a:rPr>
              <a:t>) Signal transmission decoder.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020762"/>
          </a:xfrm>
        </p:spPr>
        <p:txBody>
          <a:bodyPr>
            <a:normAutofit/>
          </a:bodyPr>
          <a:lstStyle/>
          <a:p>
            <a:r>
              <a:rPr lang="en-US" sz="4000" b="1" i="1" dirty="0" smtClean="0"/>
              <a:t>MATCHED FILTER RECEIVER</a:t>
            </a:r>
            <a:endParaRPr lang="en-US" sz="4000" dirty="0"/>
          </a:p>
        </p:txBody>
      </p:sp>
      <p:pic>
        <p:nvPicPr>
          <p:cNvPr id="4" name="Picture 5"/>
          <p:cNvPicPr>
            <a:picLocks noChangeAspect="1" noChangeArrowheads="1"/>
          </p:cNvPicPr>
          <p:nvPr/>
        </p:nvPicPr>
        <p:blipFill>
          <a:blip r:embed="rId2"/>
          <a:srcRect/>
          <a:stretch>
            <a:fillRect/>
          </a:stretch>
        </p:blipFill>
        <p:spPr bwMode="auto">
          <a:xfrm>
            <a:off x="2438400" y="1371600"/>
            <a:ext cx="4924425" cy="4070350"/>
          </a:xfrm>
          <a:prstGeom prst="rect">
            <a:avLst/>
          </a:prstGeom>
          <a:noFill/>
          <a:ln w="9525">
            <a:noFill/>
            <a:round/>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i="1" dirty="0" smtClean="0">
                <a:latin typeface="Arial" charset="0"/>
              </a:rPr>
              <a:t>PROBABILITY OF ERROR</a:t>
            </a:r>
            <a:endParaRPr lang="en-US" sz="4000" dirty="0"/>
          </a:p>
        </p:txBody>
      </p:sp>
      <p:pic>
        <p:nvPicPr>
          <p:cNvPr id="28674" name="Picture 2"/>
          <p:cNvPicPr>
            <a:picLocks noChangeAspect="1" noChangeArrowheads="1"/>
          </p:cNvPicPr>
          <p:nvPr/>
        </p:nvPicPr>
        <p:blipFill>
          <a:blip r:embed="rId2"/>
          <a:srcRect/>
          <a:stretch>
            <a:fillRect/>
          </a:stretch>
        </p:blipFill>
        <p:spPr bwMode="auto">
          <a:xfrm>
            <a:off x="1981200" y="1981200"/>
            <a:ext cx="4495800" cy="2438400"/>
          </a:xfrm>
          <a:prstGeom prst="rect">
            <a:avLst/>
          </a:prstGeom>
          <a:noFill/>
          <a:ln w="9525">
            <a:noFill/>
            <a:miter lim="800000"/>
            <a:headEnd/>
            <a:tailEnd/>
          </a:ln>
          <a:effectLst/>
        </p:spPr>
      </p:pic>
      <p:pic>
        <p:nvPicPr>
          <p:cNvPr id="28675" name="Picture 3"/>
          <p:cNvPicPr>
            <a:picLocks noChangeAspect="1" noChangeArrowheads="1"/>
          </p:cNvPicPr>
          <p:nvPr/>
        </p:nvPicPr>
        <p:blipFill>
          <a:blip r:embed="rId3"/>
          <a:srcRect/>
          <a:stretch>
            <a:fillRect/>
          </a:stretch>
        </p:blipFill>
        <p:spPr bwMode="auto">
          <a:xfrm>
            <a:off x="2286000" y="4591050"/>
            <a:ext cx="4143375" cy="1200150"/>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Grp="1" noChangeArrowheads="1"/>
          </p:cNvSpPr>
          <p:nvPr>
            <p:ph type="title"/>
          </p:nvPr>
        </p:nvSpPr>
        <p:spPr bwMode="auto">
          <a:xfrm>
            <a:off x="0" y="1295400"/>
            <a:ext cx="8915400" cy="2895600"/>
          </a:xfrm>
          <a:prstGeom prst="rect">
            <a:avLst/>
          </a:prstGeom>
          <a:noFill/>
          <a:ln w="9525">
            <a:noFill/>
            <a:round/>
            <a:headEnd/>
            <a:tailEnd/>
          </a:ln>
          <a:effectLst/>
        </p:spPr>
        <p:txBody>
          <a:bodyPr lIns="90000" tIns="46800" rIns="90000" bIns="46800">
            <a:noAutofit/>
          </a:bodyPr>
          <a:lstStyle/>
          <a:p>
            <a:pPr marL="341313" indent="-341313">
              <a:spcBef>
                <a:spcPts val="700"/>
              </a:spcBef>
              <a:buFont typeface="Times New Roman" pitchFamily="16" charset="0"/>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US" sz="3200" baseline="0" dirty="0">
                <a:solidFill>
                  <a:srgbClr val="000000"/>
                </a:solidFill>
                <a:latin typeface="Times New Roman" pitchFamily="18" charset="0"/>
                <a:cs typeface="Times New Roman" pitchFamily="18" charset="0"/>
              </a:rPr>
              <a:t>The probability of error is invariant to rotation and translation of the signal constellation.</a:t>
            </a:r>
          </a:p>
          <a:p>
            <a:pPr marL="741363" lvl="1" indent="-284163">
              <a:spcBef>
                <a:spcPts val="600"/>
              </a:spcBef>
              <a:buFont typeface="Times New Roman" pitchFamily="16" charset="0"/>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US" sz="2000" baseline="0" dirty="0">
                <a:solidFill>
                  <a:srgbClr val="000000"/>
                </a:solidFill>
                <a:latin typeface="Times New Roman" pitchFamily="18" charset="0"/>
                <a:cs typeface="Times New Roman" pitchFamily="18" charset="0"/>
              </a:rPr>
              <a:t>In maximum likelihood detection the probability of symbol error </a:t>
            </a:r>
            <a:r>
              <a:rPr lang="en-US" sz="2000" baseline="0" dirty="0" err="1">
                <a:solidFill>
                  <a:srgbClr val="000000"/>
                </a:solidFill>
                <a:latin typeface="Times New Roman" pitchFamily="18" charset="0"/>
                <a:cs typeface="Times New Roman" pitchFamily="18" charset="0"/>
              </a:rPr>
              <a:t>P</a:t>
            </a:r>
            <a:r>
              <a:rPr lang="en-US" sz="2000" dirty="0" err="1">
                <a:solidFill>
                  <a:srgbClr val="000000"/>
                </a:solidFill>
                <a:latin typeface="Times New Roman" pitchFamily="18" charset="0"/>
                <a:cs typeface="Times New Roman" pitchFamily="18" charset="0"/>
              </a:rPr>
              <a:t>e</a:t>
            </a:r>
            <a:r>
              <a:rPr lang="en-US" sz="2000" baseline="0" dirty="0">
                <a:solidFill>
                  <a:srgbClr val="000000"/>
                </a:solidFill>
                <a:latin typeface="Times New Roman" pitchFamily="18" charset="0"/>
                <a:cs typeface="Times New Roman" pitchFamily="18" charset="0"/>
              </a:rPr>
              <a:t> depends solely on the </a:t>
            </a:r>
            <a:r>
              <a:rPr lang="en-US" sz="2000" baseline="0" dirty="0" smtClean="0">
                <a:solidFill>
                  <a:srgbClr val="000000"/>
                </a:solidFill>
                <a:latin typeface="Times New Roman" pitchFamily="18" charset="0"/>
                <a:cs typeface="Times New Roman" pitchFamily="18" charset="0"/>
              </a:rPr>
              <a:t>Euclidean </a:t>
            </a:r>
            <a:r>
              <a:rPr lang="en-US" sz="2000" baseline="0" dirty="0">
                <a:solidFill>
                  <a:srgbClr val="000000"/>
                </a:solidFill>
                <a:latin typeface="Times New Roman" pitchFamily="18" charset="0"/>
                <a:cs typeface="Times New Roman" pitchFamily="18" charset="0"/>
              </a:rPr>
              <a:t>distances between the message points in the constellation</a:t>
            </a:r>
          </a:p>
          <a:p>
            <a:pPr marL="741363" lvl="1" indent="-284163">
              <a:spcBef>
                <a:spcPts val="600"/>
              </a:spcBef>
              <a:buFont typeface="Times New Roman" pitchFamily="16" charset="0"/>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US" sz="2000" baseline="0" dirty="0">
                <a:solidFill>
                  <a:srgbClr val="000000"/>
                </a:solidFill>
                <a:latin typeface="Times New Roman" pitchFamily="18" charset="0"/>
                <a:cs typeface="Times New Roman" pitchFamily="18" charset="0"/>
              </a:rPr>
              <a:t>The additive Gaussian noise is spherically symmetric in all directions in the signal space.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6038"/>
            <a:ext cx="8229600" cy="944562"/>
          </a:xfrm>
        </p:spPr>
        <p:txBody>
          <a:bodyPr>
            <a:normAutofit/>
          </a:bodyPr>
          <a:lstStyle/>
          <a:p>
            <a:r>
              <a:rPr lang="en-US" sz="4800" b="1" dirty="0" smtClean="0"/>
              <a:t>Signal Space Concept</a:t>
            </a:r>
            <a:endParaRPr lang="en-US" sz="4800" dirty="0"/>
          </a:p>
        </p:txBody>
      </p:sp>
      <p:sp>
        <p:nvSpPr>
          <p:cNvPr id="3" name="Rectangle 3"/>
          <p:cNvSpPr txBox="1">
            <a:spLocks noChangeArrowheads="1"/>
          </p:cNvSpPr>
          <p:nvPr/>
        </p:nvSpPr>
        <p:spPr bwMode="auto">
          <a:xfrm>
            <a:off x="152400" y="914401"/>
            <a:ext cx="8686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Cambria" pitchFamily="18" charset="0"/>
              </a:rPr>
              <a:t>Any set of </a:t>
            </a:r>
            <a:r>
              <a:rPr kumimoji="0" lang="en-US" sz="2400" b="1" i="1" u="none" strike="noStrike" kern="1200" cap="none" spc="0" normalizeH="0" baseline="0" noProof="0" dirty="0" smtClean="0">
                <a:ln>
                  <a:noFill/>
                </a:ln>
                <a:solidFill>
                  <a:srgbClr val="00B050"/>
                </a:solidFill>
                <a:effectLst/>
                <a:uLnTx/>
                <a:uFillTx/>
                <a:latin typeface="Cambria" pitchFamily="18" charset="0"/>
              </a:rPr>
              <a:t>M</a:t>
            </a:r>
            <a:r>
              <a:rPr kumimoji="0" lang="en-US" sz="2400" b="0" i="0" u="none" strike="noStrike" kern="1200" cap="none" spc="0" normalizeH="0" baseline="0" noProof="0" dirty="0" smtClean="0">
                <a:ln>
                  <a:noFill/>
                </a:ln>
                <a:solidFill>
                  <a:srgbClr val="00B050"/>
                </a:solidFill>
                <a:effectLst/>
                <a:uLnTx/>
                <a:uFillTx/>
                <a:latin typeface="Cambria" pitchFamily="18" charset="0"/>
              </a:rPr>
              <a:t> </a:t>
            </a:r>
            <a:r>
              <a:rPr kumimoji="0" lang="en-US" sz="2400" b="0" i="1" u="none" strike="noStrike" kern="1200" cap="none" spc="0" normalizeH="0" baseline="0" noProof="0" dirty="0" smtClean="0">
                <a:ln>
                  <a:noFill/>
                </a:ln>
                <a:solidFill>
                  <a:srgbClr val="FF0000"/>
                </a:solidFill>
                <a:effectLst/>
                <a:uLnTx/>
                <a:uFillTx/>
                <a:latin typeface="Cambria" pitchFamily="18" charset="0"/>
              </a:rPr>
              <a:t>energy signals</a:t>
            </a:r>
            <a:r>
              <a:rPr kumimoji="0" lang="en-US" sz="2400" b="0" i="0" u="none" strike="noStrike" kern="1200" cap="none" spc="0" normalizeH="0" baseline="0" noProof="0" dirty="0" smtClean="0">
                <a:ln>
                  <a:noFill/>
                </a:ln>
                <a:solidFill>
                  <a:schemeClr val="tx1"/>
                </a:solidFill>
                <a:effectLst/>
                <a:uLnTx/>
                <a:uFillTx/>
                <a:latin typeface="Cambria" pitchFamily="18" charset="0"/>
              </a:rPr>
              <a:t>  </a:t>
            </a:r>
            <a:r>
              <a:rPr kumimoji="0" lang="en-US" sz="2400" b="0" i="1" u="none" strike="noStrike" kern="1200" cap="none" spc="0" normalizeH="0" baseline="0" noProof="0" dirty="0" smtClean="0">
                <a:ln>
                  <a:noFill/>
                </a:ln>
                <a:solidFill>
                  <a:srgbClr val="FF0000"/>
                </a:solidFill>
                <a:effectLst/>
                <a:uLnTx/>
                <a:uFillTx/>
                <a:latin typeface="Cambria" pitchFamily="18" charset="0"/>
              </a:rPr>
              <a:t>{</a:t>
            </a:r>
            <a:r>
              <a:rPr kumimoji="0" lang="en-US" sz="2400" b="0" i="1" u="none" strike="noStrike" kern="1200" cap="none" spc="0" normalizeH="0" baseline="0" noProof="0" dirty="0" err="1" smtClean="0">
                <a:ln>
                  <a:noFill/>
                </a:ln>
                <a:solidFill>
                  <a:srgbClr val="FF0000"/>
                </a:solidFill>
                <a:effectLst/>
                <a:uLnTx/>
                <a:uFillTx/>
                <a:latin typeface="Cambria" pitchFamily="18" charset="0"/>
              </a:rPr>
              <a:t>s</a:t>
            </a:r>
            <a:r>
              <a:rPr kumimoji="0" lang="en-US" sz="2400" b="0" i="1" u="none" strike="noStrike" kern="1200" cap="none" spc="0" normalizeH="0" baseline="-25000" noProof="0" dirty="0" err="1" smtClean="0">
                <a:ln>
                  <a:noFill/>
                </a:ln>
                <a:solidFill>
                  <a:srgbClr val="FF0000"/>
                </a:solidFill>
                <a:effectLst/>
                <a:uLnTx/>
                <a:uFillTx/>
                <a:latin typeface="Cambria" pitchFamily="18" charset="0"/>
              </a:rPr>
              <a:t>i</a:t>
            </a:r>
            <a:r>
              <a:rPr kumimoji="0" lang="en-US" sz="2400" b="0" i="1" u="none" strike="noStrike" kern="1200" cap="none" spc="0" normalizeH="0" baseline="0" noProof="0" dirty="0" smtClean="0">
                <a:ln>
                  <a:noFill/>
                </a:ln>
                <a:solidFill>
                  <a:srgbClr val="FF0000"/>
                </a:solidFill>
                <a:effectLst/>
                <a:uLnTx/>
                <a:uFillTx/>
                <a:latin typeface="Cambria" pitchFamily="18" charset="0"/>
              </a:rPr>
              <a:t>(t)}</a:t>
            </a:r>
            <a:r>
              <a:rPr kumimoji="0" lang="en-US" sz="2400" b="0" i="0" u="none" strike="noStrike" kern="1200" cap="none" spc="0" normalizeH="0" baseline="0" noProof="0" dirty="0" smtClean="0">
                <a:ln>
                  <a:noFill/>
                </a:ln>
                <a:solidFill>
                  <a:schemeClr val="tx1"/>
                </a:solidFill>
                <a:effectLst/>
                <a:uLnTx/>
                <a:uFillTx/>
                <a:latin typeface="Cambria" pitchFamily="18" charset="0"/>
              </a:rPr>
              <a:t> as linear</a:t>
            </a:r>
            <a:r>
              <a:rPr kumimoji="0" lang="en-US" sz="2400" b="0" i="0" u="none" strike="noStrike" kern="1200" cap="none" spc="0" normalizeH="0" noProof="0" dirty="0" smtClean="0">
                <a:ln>
                  <a:noFill/>
                </a:ln>
                <a:solidFill>
                  <a:schemeClr val="tx1"/>
                </a:solidFill>
                <a:effectLst/>
                <a:uLnTx/>
                <a:uFillTx/>
                <a:latin typeface="Cambria" pitchFamily="18" charset="0"/>
              </a:rPr>
              <a:t> </a:t>
            </a:r>
            <a:r>
              <a:rPr kumimoji="0" lang="en-US" sz="2400" b="0" i="0" u="none" strike="noStrike" kern="1200" cap="none" spc="0" normalizeH="0" baseline="0" noProof="0" dirty="0" smtClean="0">
                <a:ln>
                  <a:noFill/>
                </a:ln>
                <a:solidFill>
                  <a:schemeClr val="tx1"/>
                </a:solidFill>
                <a:effectLst/>
                <a:uLnTx/>
                <a:uFillTx/>
                <a:latin typeface="Cambria" pitchFamily="18" charset="0"/>
              </a:rPr>
              <a:t>combinations of  </a:t>
            </a:r>
          </a:p>
          <a:p>
            <a:pPr marL="342900" marR="0" lvl="0" indent="-342900" algn="l" defTabSz="914400" rtl="0" eaLnBrk="1" fontAlgn="auto" latinLnBrk="0" hangingPunct="1">
              <a:lnSpc>
                <a:spcPct val="100000"/>
              </a:lnSpc>
              <a:spcBef>
                <a:spcPct val="20000"/>
              </a:spcBef>
              <a:spcAft>
                <a:spcPts val="0"/>
              </a:spcAft>
              <a:buClrTx/>
              <a:buSzTx/>
              <a:tabLst/>
              <a:defRPr/>
            </a:pPr>
            <a:r>
              <a:rPr lang="en-US" sz="2400" dirty="0" smtClean="0">
                <a:latin typeface="Cambria" pitchFamily="18" charset="0"/>
              </a:rPr>
              <a:t>      </a:t>
            </a:r>
            <a:r>
              <a:rPr kumimoji="0" lang="en-US" sz="2400" b="1" i="1" u="none" strike="noStrike" kern="1200" cap="none" spc="0" normalizeH="0" baseline="0" noProof="0" dirty="0" smtClean="0">
                <a:ln>
                  <a:noFill/>
                </a:ln>
                <a:solidFill>
                  <a:srgbClr val="00B050"/>
                </a:solidFill>
                <a:effectLst/>
                <a:uLnTx/>
                <a:uFillTx/>
                <a:latin typeface="Cambria" pitchFamily="18" charset="0"/>
              </a:rPr>
              <a:t>N</a:t>
            </a:r>
            <a:r>
              <a:rPr kumimoji="0" lang="en-US" sz="2400" b="0" i="0" u="none" strike="noStrike" kern="1200" cap="none" spc="0" normalizeH="0" baseline="0" noProof="0" dirty="0" smtClean="0">
                <a:ln>
                  <a:noFill/>
                </a:ln>
                <a:solidFill>
                  <a:schemeClr val="tx1"/>
                </a:solidFill>
                <a:effectLst/>
                <a:uLnTx/>
                <a:uFillTx/>
                <a:latin typeface="Cambria" pitchFamily="18" charset="0"/>
              </a:rPr>
              <a:t> </a:t>
            </a:r>
            <a:r>
              <a:rPr kumimoji="0" lang="en-US" sz="2400" b="0" i="1" u="none" strike="noStrike" kern="1200" cap="none" spc="0" normalizeH="0" baseline="0" noProof="0" dirty="0" smtClean="0">
                <a:ln>
                  <a:noFill/>
                </a:ln>
                <a:solidFill>
                  <a:srgbClr val="FF0000"/>
                </a:solidFill>
                <a:effectLst/>
                <a:uLnTx/>
                <a:uFillTx/>
                <a:latin typeface="Cambria" pitchFamily="18" charset="0"/>
              </a:rPr>
              <a:t>orthogonal basis functions</a:t>
            </a:r>
            <a:r>
              <a:rPr kumimoji="0" lang="en-US" sz="2400" b="0" i="0" u="none" strike="noStrike" kern="1200" cap="none" spc="0" normalizeH="0" baseline="0" noProof="0" dirty="0" smtClean="0">
                <a:ln>
                  <a:noFill/>
                </a:ln>
                <a:solidFill>
                  <a:schemeClr val="tx1"/>
                </a:solidFill>
                <a:effectLst/>
                <a:uLnTx/>
                <a:uFillTx/>
                <a:latin typeface="Cambria" pitchFamily="18" charset="0"/>
              </a:rPr>
              <a:t>, where N </a:t>
            </a:r>
            <a:r>
              <a:rPr kumimoji="0" lang="en-US" sz="2400" b="0" i="0" u="none" strike="noStrike" kern="1200" cap="none" spc="0" normalizeH="0" baseline="0" noProof="0" dirty="0" smtClean="0">
                <a:ln>
                  <a:noFill/>
                </a:ln>
                <a:solidFill>
                  <a:schemeClr val="tx1"/>
                </a:solidFill>
                <a:effectLst/>
                <a:uLnTx/>
                <a:uFillTx/>
                <a:latin typeface="Cambria" pitchFamily="18" charset="0"/>
                <a:cs typeface="Times New Roman" pitchFamily="18" charset="0"/>
              </a:rPr>
              <a:t>≤</a:t>
            </a:r>
            <a:r>
              <a:rPr kumimoji="0" lang="en-US" sz="2400" b="0" i="0" u="none" strike="noStrike" kern="1200" cap="none" spc="0" normalizeH="0" baseline="0" noProof="0" dirty="0" smtClean="0">
                <a:ln>
                  <a:noFill/>
                </a:ln>
                <a:solidFill>
                  <a:schemeClr val="tx1"/>
                </a:solidFill>
                <a:effectLst/>
                <a:uLnTx/>
                <a:uFillTx/>
                <a:latin typeface="Cambria" pitchFamily="18" charset="0"/>
              </a:rPr>
              <a:t> M</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Cambria" pitchFamily="18" charset="0"/>
              </a:rPr>
              <a:t>Real value energy signals :</a:t>
            </a:r>
          </a:p>
          <a:p>
            <a:pPr marL="342900" marR="0" lvl="0" indent="-342900" algn="l" defTabSz="914400" rtl="0" eaLnBrk="1" fontAlgn="auto" latinLnBrk="0" hangingPunct="1">
              <a:lnSpc>
                <a:spcPct val="100000"/>
              </a:lnSpc>
              <a:spcBef>
                <a:spcPct val="20000"/>
              </a:spcBef>
              <a:spcAft>
                <a:spcPts val="0"/>
              </a:spcAft>
              <a:buClrTx/>
              <a:buSzTx/>
              <a:tabLst/>
              <a:defRPr/>
            </a:pPr>
            <a:r>
              <a:rPr lang="en-US" sz="2400" dirty="0" smtClean="0">
                <a:latin typeface="Cambria" pitchFamily="18" charset="0"/>
              </a:rPr>
              <a:t>           </a:t>
            </a:r>
            <a:r>
              <a:rPr kumimoji="0" lang="en-US" sz="2400" b="0" i="1" u="none" strike="noStrike" kern="1200" cap="none" spc="0" normalizeH="0" baseline="0" noProof="0" dirty="0" smtClean="0">
                <a:ln>
                  <a:noFill/>
                </a:ln>
                <a:solidFill>
                  <a:schemeClr val="tx1"/>
                </a:solidFill>
                <a:effectLst/>
                <a:uLnTx/>
                <a:uFillTx/>
                <a:latin typeface="Cambria" pitchFamily="18" charset="0"/>
              </a:rPr>
              <a:t>s</a:t>
            </a:r>
            <a:r>
              <a:rPr kumimoji="0" lang="en-US" sz="2400" b="0" i="1" u="none" strike="noStrike" kern="1200" cap="none" spc="0" normalizeH="0" baseline="-25000" noProof="0" dirty="0" smtClean="0">
                <a:ln>
                  <a:noFill/>
                </a:ln>
                <a:solidFill>
                  <a:schemeClr val="tx1"/>
                </a:solidFill>
                <a:effectLst/>
                <a:uLnTx/>
                <a:uFillTx/>
                <a:latin typeface="Cambria" pitchFamily="18" charset="0"/>
              </a:rPr>
              <a:t>1</a:t>
            </a:r>
            <a:r>
              <a:rPr kumimoji="0" lang="en-US" sz="2400" b="0" i="1" u="none" strike="noStrike" kern="1200" cap="none" spc="0" normalizeH="0" baseline="0" noProof="0" dirty="0" smtClean="0">
                <a:ln>
                  <a:noFill/>
                </a:ln>
                <a:solidFill>
                  <a:schemeClr val="tx1"/>
                </a:solidFill>
                <a:effectLst/>
                <a:uLnTx/>
                <a:uFillTx/>
                <a:latin typeface="Cambria" pitchFamily="18" charset="0"/>
              </a:rPr>
              <a:t>(t), s</a:t>
            </a:r>
            <a:r>
              <a:rPr kumimoji="0" lang="en-US" sz="2400" b="0" i="1" u="none" strike="noStrike" kern="1200" cap="none" spc="0" normalizeH="0" baseline="-25000" noProof="0" dirty="0" smtClean="0">
                <a:ln>
                  <a:noFill/>
                </a:ln>
                <a:solidFill>
                  <a:schemeClr val="tx1"/>
                </a:solidFill>
                <a:effectLst/>
                <a:uLnTx/>
                <a:uFillTx/>
                <a:latin typeface="Cambria" pitchFamily="18" charset="0"/>
              </a:rPr>
              <a:t>2</a:t>
            </a:r>
            <a:r>
              <a:rPr kumimoji="0" lang="en-US" sz="2400" b="0" i="1" u="none" strike="noStrike" kern="1200" cap="none" spc="0" normalizeH="0" baseline="0" noProof="0" dirty="0" smtClean="0">
                <a:ln>
                  <a:noFill/>
                </a:ln>
                <a:solidFill>
                  <a:schemeClr val="tx1"/>
                </a:solidFill>
                <a:effectLst/>
                <a:uLnTx/>
                <a:uFillTx/>
                <a:latin typeface="Cambria" pitchFamily="18" charset="0"/>
              </a:rPr>
              <a:t>(t),..</a:t>
            </a:r>
            <a:r>
              <a:rPr kumimoji="0" lang="en-US" sz="2400" b="0" i="1" u="none" strike="noStrike" kern="1200" cap="none" spc="0" normalizeH="0" baseline="0" noProof="0" dirty="0" err="1" smtClean="0">
                <a:ln>
                  <a:noFill/>
                </a:ln>
                <a:solidFill>
                  <a:schemeClr val="tx1"/>
                </a:solidFill>
                <a:effectLst/>
                <a:uLnTx/>
                <a:uFillTx/>
                <a:latin typeface="Cambria" pitchFamily="18" charset="0"/>
              </a:rPr>
              <a:t>s</a:t>
            </a:r>
            <a:r>
              <a:rPr kumimoji="0" lang="en-US" sz="2400" b="0" i="1" u="none" strike="noStrike" kern="1200" cap="none" spc="0" normalizeH="0" baseline="-25000" noProof="0" dirty="0" err="1" smtClean="0">
                <a:ln>
                  <a:noFill/>
                </a:ln>
                <a:solidFill>
                  <a:schemeClr val="tx1"/>
                </a:solidFill>
                <a:effectLst/>
                <a:uLnTx/>
                <a:uFillTx/>
                <a:latin typeface="Cambria" pitchFamily="18" charset="0"/>
              </a:rPr>
              <a:t>M</a:t>
            </a:r>
            <a:r>
              <a:rPr kumimoji="0" lang="en-US" sz="2400" b="0" i="1" u="none" strike="noStrike" kern="1200" cap="none" spc="0" normalizeH="0" baseline="0" noProof="0" dirty="0" smtClean="0">
                <a:ln>
                  <a:noFill/>
                </a:ln>
                <a:solidFill>
                  <a:schemeClr val="tx1"/>
                </a:solidFill>
                <a:effectLst/>
                <a:uLnTx/>
                <a:uFillTx/>
                <a:latin typeface="Cambria" pitchFamily="18" charset="0"/>
              </a:rPr>
              <a:t>(t),</a:t>
            </a:r>
            <a:r>
              <a:rPr kumimoji="0" lang="en-US" sz="2400" b="0" i="0" u="none" strike="noStrike" kern="1200" cap="none" spc="0" normalizeH="0" baseline="0" noProof="0" dirty="0" smtClean="0">
                <a:ln>
                  <a:noFill/>
                </a:ln>
                <a:solidFill>
                  <a:schemeClr val="tx1"/>
                </a:solidFill>
                <a:effectLst/>
                <a:uLnTx/>
                <a:uFillTx/>
                <a:latin typeface="Cambria" pitchFamily="18" charset="0"/>
              </a:rPr>
              <a:t> each of duration T sec</a:t>
            </a:r>
          </a:p>
        </p:txBody>
      </p:sp>
      <p:pic>
        <p:nvPicPr>
          <p:cNvPr id="1027" name="Picture 3"/>
          <p:cNvPicPr>
            <a:picLocks noChangeAspect="1" noChangeArrowheads="1"/>
          </p:cNvPicPr>
          <p:nvPr/>
        </p:nvPicPr>
        <p:blipFill>
          <a:blip r:embed="rId2"/>
          <a:srcRect/>
          <a:stretch>
            <a:fillRect/>
          </a:stretch>
        </p:blipFill>
        <p:spPr bwMode="auto">
          <a:xfrm>
            <a:off x="457200" y="2819400"/>
            <a:ext cx="8048625" cy="28860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srcRect/>
          <a:stretch>
            <a:fillRect/>
          </a:stretch>
        </p:blipFill>
        <p:spPr bwMode="auto">
          <a:xfrm>
            <a:off x="547688" y="676275"/>
            <a:ext cx="8048625" cy="4048125"/>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2590800" y="228600"/>
            <a:ext cx="6342187" cy="213360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3075" name="Picture 3"/>
          <p:cNvPicPr>
            <a:picLocks noChangeAspect="1" noChangeArrowheads="1"/>
          </p:cNvPicPr>
          <p:nvPr/>
        </p:nvPicPr>
        <p:blipFill>
          <a:blip r:embed="rId3"/>
          <a:stretch>
            <a:fillRect/>
          </a:stretch>
        </p:blipFill>
        <p:spPr bwMode="auto">
          <a:xfrm>
            <a:off x="152400" y="2667000"/>
            <a:ext cx="5667375" cy="485775"/>
          </a:xfrm>
          <a:prstGeom prst="rect">
            <a:avLst/>
          </a:prstGeom>
          <a:noFill/>
          <a:ln>
            <a:noFill/>
          </a:ln>
        </p:spPr>
      </p:pic>
      <p:pic>
        <p:nvPicPr>
          <p:cNvPr id="1026" name="Picture 2"/>
          <p:cNvPicPr>
            <a:picLocks noChangeAspect="1" noChangeArrowheads="1"/>
          </p:cNvPicPr>
          <p:nvPr/>
        </p:nvPicPr>
        <p:blipFill>
          <a:blip r:embed="rId4"/>
          <a:srcRect/>
          <a:stretch>
            <a:fillRect/>
          </a:stretch>
        </p:blipFill>
        <p:spPr bwMode="auto">
          <a:xfrm>
            <a:off x="5029200" y="3505200"/>
            <a:ext cx="3609975" cy="280035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tretch>
            <a:fillRect/>
          </a:stretch>
        </p:blipFill>
        <p:spPr bwMode="auto">
          <a:xfrm>
            <a:off x="3781425" y="152400"/>
            <a:ext cx="5133975" cy="2943225"/>
          </a:xfrm>
          <a:prstGeom prst="rect">
            <a:avLst/>
          </a:prstGeom>
          <a:noFill/>
          <a:ln>
            <a:noFill/>
          </a:ln>
        </p:spPr>
      </p:pic>
      <p:pic>
        <p:nvPicPr>
          <p:cNvPr id="1026" name="Picture 2"/>
          <p:cNvPicPr>
            <a:picLocks noChangeAspect="1" noChangeArrowheads="1"/>
          </p:cNvPicPr>
          <p:nvPr/>
        </p:nvPicPr>
        <p:blipFill>
          <a:blip r:embed="rId3"/>
          <a:srcRect/>
          <a:stretch>
            <a:fillRect/>
          </a:stretch>
        </p:blipFill>
        <p:spPr bwMode="auto">
          <a:xfrm>
            <a:off x="1143000" y="3505200"/>
            <a:ext cx="3686175" cy="1609725"/>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304800" y="1341437"/>
            <a:ext cx="8229600" cy="23161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lvl="0" indent="-342900">
              <a:spcBef>
                <a:spcPct val="20000"/>
              </a:spcBef>
              <a:buFont typeface="Arial" pitchFamily="34" charset="0"/>
              <a:buChar cha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The set of coefficients </a:t>
            </a:r>
            <a:r>
              <a:rPr lang="en-US" sz="3200" b="1" dirty="0" err="1" smtClean="0"/>
              <a:t>s</a:t>
            </a:r>
            <a:r>
              <a:rPr lang="en-US" sz="3200" b="1" baseline="-25000" dirty="0" err="1" smtClean="0"/>
              <a:t>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can be viewed as a </a:t>
            </a:r>
          </a:p>
          <a:p>
            <a:pPr marL="342900" lvl="0" indent="-342900">
              <a:spcBef>
                <a:spcPct val="20000"/>
              </a:spcBef>
            </a:pPr>
            <a:r>
              <a:rPr lang="en-US" sz="3200" dirty="0" smtClean="0"/>
              <a:t>     </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N-dimensional vector.</a:t>
            </a:r>
            <a:endParaRPr kumimoji="0" lang="en-US" sz="32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Bears a one-to-one relationship with the transmitted signal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a:t>
            </a:r>
            <a:r>
              <a:rPr kumimoji="0" lang="en-US" sz="3200" b="0" i="0" u="none" strike="noStrike" kern="1200" cap="none" spc="0" normalizeH="0" baseline="-25000" noProof="0" dirty="0" err="1" smtClean="0">
                <a:ln>
                  <a:noFill/>
                </a:ln>
                <a:solidFill>
                  <a:schemeClr val="tx1"/>
                </a:solidFill>
                <a:effectLst/>
                <a:uLnTx/>
                <a:uFillTx/>
                <a:latin typeface="+mn-lt"/>
                <a:ea typeface="+mn-ea"/>
                <a:cs typeface="+mn-cs"/>
              </a:rPr>
              <a:t>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Grp="1" noChangeArrowheads="1"/>
          </p:cNvSpPr>
          <p:nvPr>
            <p:ph type="title"/>
          </p:nvPr>
        </p:nvSpPr>
        <p:spPr>
          <a:xfrm>
            <a:off x="0" y="4038600"/>
            <a:ext cx="9144000" cy="1295400"/>
          </a:xfrm>
        </p:spPr>
        <p:txBody>
          <a:bodyPr numCol="2">
            <a:noAutofit/>
          </a:bodyPr>
          <a:lstStyle/>
          <a:p>
            <a:r>
              <a:rPr lang="en-US" sz="2400" b="1" dirty="0" smtClean="0"/>
              <a:t/>
            </a:r>
            <a:br>
              <a:rPr lang="en-US" sz="2400" b="1" dirty="0" smtClean="0"/>
            </a:br>
            <a:r>
              <a:rPr lang="en-US" sz="2400" b="1" dirty="0" smtClean="0"/>
              <a:t>Synthesizer for generating the signal </a:t>
            </a:r>
            <a:r>
              <a:rPr lang="en-US" sz="2400" b="1" i="0" dirty="0" err="1" smtClean="0"/>
              <a:t>s</a:t>
            </a:r>
            <a:r>
              <a:rPr lang="en-US" sz="2400" b="1" i="0" baseline="-25000" dirty="0" err="1" smtClean="0"/>
              <a:t>i</a:t>
            </a:r>
            <a:r>
              <a:rPr lang="en-US" sz="2400" b="1" dirty="0" smtClean="0"/>
              <a:t>(</a:t>
            </a:r>
            <a:r>
              <a:rPr lang="en-US" sz="2400" b="1" i="0" dirty="0" smtClean="0"/>
              <a:t>t</a:t>
            </a:r>
            <a:r>
              <a:rPr lang="en-US" sz="2400" b="1" dirty="0" smtClean="0"/>
              <a:t>) </a:t>
            </a:r>
            <a:br>
              <a:rPr lang="en-US" sz="2400" b="1" dirty="0" smtClean="0"/>
            </a:br>
            <a:r>
              <a:rPr lang="en-US" sz="2400" b="1" dirty="0" smtClean="0"/>
              <a:t/>
            </a:r>
            <a:br>
              <a:rPr lang="en-US" sz="2400" b="1" dirty="0" smtClean="0"/>
            </a:br>
            <a:r>
              <a:rPr lang="en-US" sz="2400" b="1" dirty="0" smtClean="0"/>
              <a:t> Analyzer for generating the set of signal vectors </a:t>
            </a:r>
            <a:r>
              <a:rPr lang="en-US" sz="2400" b="1" dirty="0" smtClean="0">
                <a:sym typeface="Symbol" pitchFamily="18" charset="2"/>
              </a:rPr>
              <a:t></a:t>
            </a:r>
            <a:r>
              <a:rPr lang="en-US" sz="2400" b="1" i="0" dirty="0" err="1" smtClean="0"/>
              <a:t>s</a:t>
            </a:r>
            <a:r>
              <a:rPr lang="en-US" sz="2400" b="1" i="0" baseline="-25000" dirty="0" err="1" smtClean="0"/>
              <a:t>i</a:t>
            </a:r>
            <a:r>
              <a:rPr lang="en-US" sz="2400" b="1" dirty="0" smtClean="0">
                <a:sym typeface="Symbol" pitchFamily="18" charset="2"/>
              </a:rPr>
              <a:t></a:t>
            </a:r>
            <a:endParaRPr lang="en-US" sz="3200" b="1" dirty="0" smtClean="0"/>
          </a:p>
        </p:txBody>
      </p:sp>
      <p:pic>
        <p:nvPicPr>
          <p:cNvPr id="4" name="Picture 2"/>
          <p:cNvPicPr>
            <a:picLocks noChangeAspect="1" noChangeArrowheads="1"/>
          </p:cNvPicPr>
          <p:nvPr/>
        </p:nvPicPr>
        <p:blipFill>
          <a:blip r:embed="rId2"/>
          <a:srcRect/>
          <a:stretch>
            <a:fillRect/>
          </a:stretch>
        </p:blipFill>
        <p:spPr bwMode="auto">
          <a:xfrm>
            <a:off x="533400" y="381000"/>
            <a:ext cx="8048625" cy="409575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800" b="1" dirty="0" smtClean="0"/>
              <a:t>Each signal in the set </a:t>
            </a:r>
            <a:r>
              <a:rPr lang="en-US" sz="2800" b="1" dirty="0" err="1" smtClean="0"/>
              <a:t>s</a:t>
            </a:r>
            <a:r>
              <a:rPr lang="en-US" sz="2800" b="1" baseline="-25000" dirty="0" err="1" smtClean="0"/>
              <a:t>i</a:t>
            </a:r>
            <a:r>
              <a:rPr lang="en-US" sz="2800" b="1" dirty="0" smtClean="0"/>
              <a:t>(t) is completely determined by the vector of its coefficients</a:t>
            </a:r>
          </a:p>
        </p:txBody>
      </p:sp>
      <p:pic>
        <p:nvPicPr>
          <p:cNvPr id="4098" name="Picture 2"/>
          <p:cNvPicPr>
            <a:picLocks noChangeAspect="1" noChangeArrowheads="1"/>
          </p:cNvPicPr>
          <p:nvPr/>
        </p:nvPicPr>
        <p:blipFill>
          <a:blip r:embed="rId2"/>
          <a:srcRect/>
          <a:stretch>
            <a:fillRect/>
          </a:stretch>
        </p:blipFill>
        <p:spPr bwMode="auto">
          <a:xfrm>
            <a:off x="2286000" y="1371600"/>
            <a:ext cx="4467225" cy="33147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349</TotalTime>
  <Words>317</Words>
  <Application>Microsoft Office PowerPoint</Application>
  <PresentationFormat>On-screen Show (4:3)</PresentationFormat>
  <Paragraphs>46</Paragraphs>
  <Slides>25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Office Theme</vt:lpstr>
      <vt:lpstr>Equation</vt:lpstr>
      <vt:lpstr>Vector Space Concept</vt:lpstr>
      <vt:lpstr>Slide 2</vt:lpstr>
      <vt:lpstr>Signal Space Concept</vt:lpstr>
      <vt:lpstr>Slide 4</vt:lpstr>
      <vt:lpstr>Slide 5</vt:lpstr>
      <vt:lpstr>Slide 6</vt:lpstr>
      <vt:lpstr>Slide 7</vt:lpstr>
      <vt:lpstr> Synthesizer for generating the signal si(t)    Analyzer for generating the set of signal vectors si</vt:lpstr>
      <vt:lpstr>Each signal in the set si(t) is completely determined by the vector of its coefficients</vt:lpstr>
      <vt:lpstr>Slide 10</vt:lpstr>
      <vt:lpstr>Slide 11</vt:lpstr>
      <vt:lpstr>average energy in a signal:</vt:lpstr>
      <vt:lpstr>Gram-Schmidt Orthogonalization Procedure</vt:lpstr>
      <vt:lpstr>Slide 14</vt:lpstr>
      <vt:lpstr>NUMERICLAS …</vt:lpstr>
      <vt:lpstr>Maximum likelihood decoding</vt:lpstr>
      <vt:lpstr>Slide 17</vt:lpstr>
      <vt:lpstr>OPTIMUM RECEIVER USING COHERENT DETECTION </vt:lpstr>
      <vt:lpstr>Slide 19</vt:lpstr>
      <vt:lpstr>Slide 20</vt:lpstr>
      <vt:lpstr>Slide 21</vt:lpstr>
      <vt:lpstr>CORRELATION RECEIVER</vt:lpstr>
      <vt:lpstr>MATCHED FILTER RECEIVER</vt:lpstr>
      <vt:lpstr>PROBABILITY OF ERROR</vt:lpstr>
      <vt:lpstr>The probability of error is invariant to rotation and translation of the signal constellation. In maximum likelihood detection the probability of symbol error Pe depends solely on the Euclidean distances between the message points in the constellation The additive Gaussian noise is spherically symmetric in all directions in the signal space.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Communication System Model</dc:title>
  <dc:creator>Syed Rizwan Ali</dc:creator>
  <cp:lastModifiedBy>ADMIN</cp:lastModifiedBy>
  <cp:revision>51</cp:revision>
  <dcterms:created xsi:type="dcterms:W3CDTF">2006-08-16T00:00:00Z</dcterms:created>
  <dcterms:modified xsi:type="dcterms:W3CDTF">2016-02-04T06:43:22Z</dcterms:modified>
</cp:coreProperties>
</file>